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Arimo" panose="020B0604020202020204" charset="0"/>
      <p:bold r:id="rId13"/>
    </p:embeddedFont>
    <p:embeddedFont>
      <p:font typeface="Outfit Extra Bold" panose="020B0604020202020204" charset="0"/>
      <p:regular r:id="rId14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8" d="100"/>
          <a:sy n="58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12/23/2024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56755"/>
            <a:ext cx="7556421" cy="28351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Небезпечний вплив соціальних мереж та інтернету на поведінку дітей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832033"/>
            <a:ext cx="7556421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anose="020B0604020202020204" pitchFamily="34" charset="0"/>
                <a:ea typeface="Arimo" panose="020B0604020202020204" pitchFamily="34" charset="-122"/>
                <a:cs typeface="Arimo" panose="020B0604020202020204" pitchFamily="34" charset="-120"/>
              </a:rPr>
              <a:t>Соціальні мережі та інтернет стали невід'ємною частиною життя сучасних дітей. Хоча вони можуть приносити користь, також існує небезпечний вплив, який потрібно розуміти та запобігати.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619279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0562" y="677585"/>
            <a:ext cx="6809780" cy="6165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8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Висновки та рекомендації</a:t>
            </a:r>
            <a:endParaRPr lang="en-US" sz="3850" dirty="0"/>
          </a:p>
        </p:txBody>
      </p:sp>
      <p:sp>
        <p:nvSpPr>
          <p:cNvPr id="4" name="Text 1"/>
          <p:cNvSpPr/>
          <p:nvPr/>
        </p:nvSpPr>
        <p:spPr>
          <a:xfrm>
            <a:off x="690562" y="1688544"/>
            <a:ext cx="3733443" cy="6510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5100"/>
              </a:lnSpc>
              <a:buNone/>
            </a:pPr>
            <a:r>
              <a:rPr lang="en-US" sz="51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5100" dirty="0"/>
          </a:p>
        </p:txBody>
      </p:sp>
      <p:sp>
        <p:nvSpPr>
          <p:cNvPr id="5" name="Text 2"/>
          <p:cNvSpPr/>
          <p:nvPr/>
        </p:nvSpPr>
        <p:spPr>
          <a:xfrm>
            <a:off x="1324094" y="2586038"/>
            <a:ext cx="2466261" cy="3081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Обмеження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690562" y="3012519"/>
            <a:ext cx="3733443" cy="9469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Arimo" panose="020B0604020202020204" pitchFamily="34" charset="0"/>
                <a:ea typeface="Arimo" panose="020B0604020202020204" pitchFamily="34" charset="-122"/>
                <a:cs typeface="Arimo" panose="020B0604020202020204" pitchFamily="34" charset="-120"/>
              </a:rPr>
              <a:t>Слід обмежити час, проведений дітьми в соціальних мережах, та заохочувати інші види діяльності.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4719876" y="1688544"/>
            <a:ext cx="3733562" cy="6510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5100"/>
              </a:lnSpc>
              <a:buNone/>
            </a:pPr>
            <a:r>
              <a:rPr lang="en-US" sz="51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5100" dirty="0"/>
          </a:p>
        </p:txBody>
      </p:sp>
      <p:sp>
        <p:nvSpPr>
          <p:cNvPr id="8" name="Text 5"/>
          <p:cNvSpPr/>
          <p:nvPr/>
        </p:nvSpPr>
        <p:spPr>
          <a:xfrm>
            <a:off x="5353526" y="2586038"/>
            <a:ext cx="2466261" cy="3081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Навчання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4719876" y="3012519"/>
            <a:ext cx="3733562" cy="126253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Arimo" panose="020B0604020202020204" pitchFamily="34" charset="0"/>
                <a:ea typeface="Arimo" panose="020B0604020202020204" pitchFamily="34" charset="-122"/>
                <a:cs typeface="Arimo" panose="020B0604020202020204" pitchFamily="34" charset="-120"/>
              </a:rPr>
              <a:t>Важливо навчати дітей безпечним правилам поведінки в мережі та відповідальному користуванню соціальними мережами.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690562" y="4965502"/>
            <a:ext cx="3733443" cy="6510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5100"/>
              </a:lnSpc>
              <a:buNone/>
            </a:pPr>
            <a:r>
              <a:rPr lang="en-US" sz="51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5100" dirty="0"/>
          </a:p>
        </p:txBody>
      </p:sp>
      <p:sp>
        <p:nvSpPr>
          <p:cNvPr id="11" name="Text 8"/>
          <p:cNvSpPr/>
          <p:nvPr/>
        </p:nvSpPr>
        <p:spPr>
          <a:xfrm>
            <a:off x="1324094" y="5862995"/>
            <a:ext cx="2466261" cy="3081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Співпраця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690562" y="6289477"/>
            <a:ext cx="3733443" cy="126253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Arimo" panose="020B0604020202020204" pitchFamily="34" charset="0"/>
                <a:ea typeface="Arimo" panose="020B0604020202020204" pitchFamily="34" charset="-122"/>
                <a:cs typeface="Arimo" panose="020B0604020202020204" pitchFamily="34" charset="-120"/>
              </a:rPr>
              <a:t>Співпраця між батьками, вихователями та освітянами є ключовою для захисту дітей від негативного впливу соціальних мереж.</a:t>
            </a:r>
            <a:endParaRPr lang="en-US" sz="15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85511"/>
            <a:ext cx="130428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Зростання часу, проведеного дітьми в соціальних мережах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170045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Статистика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751189"/>
            <a:ext cx="6244709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anose="020B0604020202020204" pitchFamily="34" charset="0"/>
                <a:ea typeface="Arimo" panose="020B0604020202020204" pitchFamily="34" charset="-122"/>
                <a:cs typeface="Arimo" panose="020B0604020202020204" pitchFamily="34" charset="-120"/>
              </a:rPr>
              <a:t>За даними досліджень, діти все більше часу проводять в соціальних мережах, що впливає на їхнє навчання, сон, фізичну активність та соціальне життя.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4170045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Причини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751189"/>
            <a:ext cx="6244709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anose="020B0604020202020204" pitchFamily="34" charset="0"/>
                <a:ea typeface="Arimo" panose="020B0604020202020204" pitchFamily="34" charset="-122"/>
                <a:cs typeface="Arimo" panose="020B0604020202020204" pitchFamily="34" charset="-120"/>
              </a:rPr>
              <a:t>Доступність, соціальний тиск, розваги, пошук інформації, спілкування - фактори, що сприяють зростанню часу, проведеного в мережі.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727847"/>
            <a:ext cx="8154948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Вплив на психічне здоров'я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03193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82504" y="5116949"/>
            <a:ext cx="132755" cy="34028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5031938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Тривога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5522357"/>
            <a:ext cx="3459242" cy="181451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anose="020B0604020202020204" pitchFamily="34" charset="0"/>
                <a:ea typeface="Arimo" panose="020B0604020202020204" pitchFamily="34" charset="-122"/>
                <a:cs typeface="Arimo" panose="020B0604020202020204" pitchFamily="34" charset="-120"/>
              </a:rPr>
              <a:t>Постійне порівняння з іншими, негативні коментарі, страх пропустити щось важливе можуть викликати тривогу та стрес.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216962" y="503193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374124" y="5116949"/>
            <a:ext cx="195977" cy="34028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954078" y="5031938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Депресія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954078" y="5522357"/>
            <a:ext cx="3459242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anose="020B0604020202020204" pitchFamily="34" charset="0"/>
                <a:ea typeface="Arimo" panose="020B0604020202020204" pitchFamily="34" charset="-122"/>
                <a:cs typeface="Arimo" panose="020B0604020202020204" pitchFamily="34" charset="-120"/>
              </a:rPr>
              <a:t>Ізоляція, залежність від лайків, соціальна нерівність, можуть призвести до депресії, самотності та почуття марності.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9640133" y="503193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798487" y="5116949"/>
            <a:ext cx="193596" cy="34028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0377249" y="5031938"/>
            <a:ext cx="2873812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Низька самооцінка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377249" y="5522357"/>
            <a:ext cx="3459242" cy="181451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anose="020B0604020202020204" pitchFamily="34" charset="0"/>
                <a:ea typeface="Arimo" panose="020B0604020202020204" pitchFamily="34" charset="-122"/>
                <a:cs typeface="Arimo" panose="020B0604020202020204" pitchFamily="34" charset="-120"/>
              </a:rPr>
              <a:t>Зображення ідеального життя в соціальних мережах може формувати у дітей нереальні очікування та погіршувати самооцінку.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21919"/>
            <a:ext cx="7027664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Небезпека кібербулінгу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070860"/>
            <a:ext cx="3664863" cy="3136702"/>
          </a:xfrm>
          <a:prstGeom prst="roundRect">
            <a:avLst>
              <a:gd name="adj" fmla="val 303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3305294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Кібербулінг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795713"/>
            <a:ext cx="3195995" cy="181451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anose="020B0604020202020204" pitchFamily="34" charset="0"/>
                <a:ea typeface="Arimo" panose="020B0604020202020204" pitchFamily="34" charset="-122"/>
                <a:cs typeface="Arimo" panose="020B0604020202020204" pitchFamily="34" charset="-120"/>
              </a:rPr>
              <a:t>Насильство в мережі, яке включає приниження, загрози, образливі коментарі та розповсюдження приватних даних.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070860"/>
            <a:ext cx="3664863" cy="3136702"/>
          </a:xfrm>
          <a:prstGeom prst="roundRect">
            <a:avLst>
              <a:gd name="adj" fmla="val 303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901" y="3305294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Наслідки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795713"/>
            <a:ext cx="3195995" cy="21774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anose="020B0604020202020204" pitchFamily="34" charset="0"/>
                <a:ea typeface="Arimo" panose="020B0604020202020204" pitchFamily="34" charset="-122"/>
                <a:cs typeface="Arimo" panose="020B0604020202020204" pitchFamily="34" charset="-120"/>
              </a:rPr>
              <a:t>Кібербулінг може призвести до емоційного дистресу, депресії, тривоги, проблем з навчанням, погіршення самооцінки та навіть суїцидальних думок.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86520"/>
            <a:ext cx="75564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Проблема надмірного споживання контенту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444240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4238030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Залежність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4728448"/>
            <a:ext cx="3608070" cy="181451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anose="020B0604020202020204" pitchFamily="34" charset="0"/>
                <a:ea typeface="Arimo" panose="020B0604020202020204" pitchFamily="34" charset="-122"/>
                <a:cs typeface="Arimo" panose="020B0604020202020204" pitchFamily="34" charset="-120"/>
              </a:rPr>
              <a:t>Надмірне споживання контенту, розважальних відео та ігор може призвести до залежності, що шкодить навчанню, сну та соціальному життю.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021" y="3444240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42021" y="4238030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Дезінформація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742021" y="4728448"/>
            <a:ext cx="3608189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anose="020B0604020202020204" pitchFamily="34" charset="0"/>
                <a:ea typeface="Arimo" panose="020B0604020202020204" pitchFamily="34" charset="-122"/>
                <a:cs typeface="Arimo" panose="020B0604020202020204" pitchFamily="34" charset="-120"/>
              </a:rPr>
              <a:t>Невірна, неперевірена інформація в соціальних мережах може формувати у дітей хибні уявлення та погляди на світ.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0447" y="830937"/>
            <a:ext cx="7228403" cy="6431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Вплив на соціальні навики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1017746" y="1782842"/>
            <a:ext cx="22860" cy="5615702"/>
          </a:xfrm>
          <a:prstGeom prst="roundRect">
            <a:avLst>
              <a:gd name="adj" fmla="val 378194"/>
            </a:avLst>
          </a:prstGeom>
          <a:solidFill>
            <a:srgbClr val="BDB8DF"/>
          </a:solidFill>
        </p:spPr>
      </p:sp>
      <p:sp>
        <p:nvSpPr>
          <p:cNvPr id="5" name="Shape 2"/>
          <p:cNvSpPr/>
          <p:nvPr/>
        </p:nvSpPr>
        <p:spPr>
          <a:xfrm>
            <a:off x="1237833" y="2234327"/>
            <a:ext cx="720447" cy="22860"/>
          </a:xfrm>
          <a:prstGeom prst="roundRect">
            <a:avLst>
              <a:gd name="adj" fmla="val 378194"/>
            </a:avLst>
          </a:prstGeom>
          <a:solidFill>
            <a:srgbClr val="BDB8DF"/>
          </a:solidFill>
        </p:spPr>
      </p:sp>
      <p:sp>
        <p:nvSpPr>
          <p:cNvPr id="6" name="Shape 3"/>
          <p:cNvSpPr/>
          <p:nvPr/>
        </p:nvSpPr>
        <p:spPr>
          <a:xfrm>
            <a:off x="797659" y="2014299"/>
            <a:ext cx="463034" cy="463034"/>
          </a:xfrm>
          <a:prstGeom prst="roundRect">
            <a:avLst>
              <a:gd name="adj" fmla="val 1867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68871" y="2091452"/>
            <a:ext cx="120491" cy="30872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2161223" y="1988582"/>
            <a:ext cx="2573060" cy="3215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Спілкування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2161223" y="2433638"/>
            <a:ext cx="6262330" cy="98798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anose="020B0604020202020204" pitchFamily="34" charset="0"/>
                <a:ea typeface="Arimo" panose="020B0604020202020204" pitchFamily="34" charset="-122"/>
                <a:cs typeface="Arimo" panose="020B0604020202020204" pitchFamily="34" charset="-120"/>
              </a:rPr>
              <a:t>Спілкування в соціальних мережах може бути легшим, але воно не замінює справжнє спілкування та розвиток соціальних навичок.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237833" y="4284583"/>
            <a:ext cx="720447" cy="22860"/>
          </a:xfrm>
          <a:prstGeom prst="roundRect">
            <a:avLst>
              <a:gd name="adj" fmla="val 378194"/>
            </a:avLst>
          </a:prstGeom>
          <a:solidFill>
            <a:srgbClr val="BDB8DF"/>
          </a:solidFill>
        </p:spPr>
      </p:sp>
      <p:sp>
        <p:nvSpPr>
          <p:cNvPr id="11" name="Shape 8"/>
          <p:cNvSpPr/>
          <p:nvPr/>
        </p:nvSpPr>
        <p:spPr>
          <a:xfrm>
            <a:off x="797659" y="4064556"/>
            <a:ext cx="463034" cy="463034"/>
          </a:xfrm>
          <a:prstGeom prst="roundRect">
            <a:avLst>
              <a:gd name="adj" fmla="val 1867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40177" y="4141708"/>
            <a:ext cx="177879" cy="30872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400" dirty="0"/>
          </a:p>
        </p:txBody>
      </p:sp>
      <p:sp>
        <p:nvSpPr>
          <p:cNvPr id="13" name="Text 10"/>
          <p:cNvSpPr/>
          <p:nvPr/>
        </p:nvSpPr>
        <p:spPr>
          <a:xfrm>
            <a:off x="2161223" y="4038838"/>
            <a:ext cx="3349943" cy="3215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Міжособистісні стосунки</a:t>
            </a:r>
            <a:endParaRPr lang="en-US" sz="2000" dirty="0"/>
          </a:p>
        </p:txBody>
      </p:sp>
      <p:sp>
        <p:nvSpPr>
          <p:cNvPr id="14" name="Text 11"/>
          <p:cNvSpPr/>
          <p:nvPr/>
        </p:nvSpPr>
        <p:spPr>
          <a:xfrm>
            <a:off x="2161223" y="4483894"/>
            <a:ext cx="6262330" cy="98798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anose="020B0604020202020204" pitchFamily="34" charset="0"/>
                <a:ea typeface="Arimo" panose="020B0604020202020204" pitchFamily="34" charset="-122"/>
                <a:cs typeface="Arimo" panose="020B0604020202020204" pitchFamily="34" charset="-120"/>
              </a:rPr>
              <a:t>Тривале спілкування в мережі може призвести до труднощів у спілкуванні в реальному житті та погіршення міжособистісних стосунків.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237833" y="6334839"/>
            <a:ext cx="720447" cy="22860"/>
          </a:xfrm>
          <a:prstGeom prst="roundRect">
            <a:avLst>
              <a:gd name="adj" fmla="val 378194"/>
            </a:avLst>
          </a:prstGeom>
          <a:solidFill>
            <a:srgbClr val="BDB8DF"/>
          </a:solidFill>
        </p:spPr>
      </p:sp>
      <p:sp>
        <p:nvSpPr>
          <p:cNvPr id="16" name="Shape 13"/>
          <p:cNvSpPr/>
          <p:nvPr/>
        </p:nvSpPr>
        <p:spPr>
          <a:xfrm>
            <a:off x="797659" y="6114812"/>
            <a:ext cx="463034" cy="463034"/>
          </a:xfrm>
          <a:prstGeom prst="roundRect">
            <a:avLst>
              <a:gd name="adj" fmla="val 1867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941249" y="6191964"/>
            <a:ext cx="175736" cy="30872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2161223" y="6089094"/>
            <a:ext cx="2573060" cy="3215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Емпатія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2161223" y="6534150"/>
            <a:ext cx="6262330" cy="65865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anose="020B0604020202020204" pitchFamily="34" charset="0"/>
                <a:ea typeface="Arimo" panose="020B0604020202020204" pitchFamily="34" charset="-122"/>
                <a:cs typeface="Arimo" panose="020B0604020202020204" pitchFamily="34" charset="-120"/>
              </a:rPr>
              <a:t>Відсутність прямого контакту та емоційної реакції може знижувати рівень емпатії та розуміння почуттів інших людей.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5330" y="678418"/>
            <a:ext cx="7673340" cy="131325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Загрози безпеки та конфіденційності даних</a:t>
            </a:r>
            <a:endParaRPr lang="en-US" sz="41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30" y="2306717"/>
            <a:ext cx="1050488" cy="168068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00858" y="2516743"/>
            <a:ext cx="2626162" cy="32825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Кіберзлочинці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2100858" y="2970967"/>
            <a:ext cx="6307812" cy="6724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anose="020B0604020202020204" pitchFamily="34" charset="0"/>
                <a:ea typeface="Arimo" panose="020B0604020202020204" pitchFamily="34" charset="-122"/>
                <a:cs typeface="Arimo" panose="020B0604020202020204" pitchFamily="34" charset="-120"/>
              </a:rPr>
              <a:t>Зловмисники можуть використовувати соціальні мережі для крадіжки особистих даних, шахрайства та інших злочинів.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330" y="3987403"/>
            <a:ext cx="1050488" cy="188297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00858" y="4197429"/>
            <a:ext cx="2626162" cy="32825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Конфіденційність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2100858" y="4651653"/>
            <a:ext cx="6307812" cy="100869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anose="020B0604020202020204" pitchFamily="34" charset="0"/>
                <a:ea typeface="Arimo" panose="020B0604020202020204" pitchFamily="34" charset="-122"/>
                <a:cs typeface="Arimo" panose="020B0604020202020204" pitchFamily="34" charset="-120"/>
              </a:rPr>
              <a:t>Діти можуть не усвідомлювати, що вони розголошують свої особисті дані, фотографії та відео, які можуть бути використані з недобрих намірів.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330" y="5870377"/>
            <a:ext cx="1050488" cy="168068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100858" y="6080403"/>
            <a:ext cx="2626162" cy="32825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Захист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2100858" y="6534626"/>
            <a:ext cx="6307812" cy="6724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anose="020B0604020202020204" pitchFamily="34" charset="0"/>
                <a:ea typeface="Arimo" panose="020B0604020202020204" pitchFamily="34" charset="-122"/>
                <a:cs typeface="Arimo" panose="020B0604020202020204" pitchFamily="34" charset="-120"/>
              </a:rPr>
              <a:t>Важливо навчити дітей безпечним правилам поведінки в мережі та захисту особистих даних.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20058"/>
            <a:ext cx="130428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Сексуальна експлуатація та інші злочини онлайн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3291245"/>
            <a:ext cx="2152055" cy="80795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99071" y="3555563"/>
            <a:ext cx="110609" cy="45350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3518059"/>
            <a:ext cx="1957030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Експлуатація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5187077" y="4112300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BDB8DF"/>
          </a:solidFill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4155877"/>
            <a:ext cx="4304109" cy="8079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72758" y="4333042"/>
            <a:ext cx="163235" cy="45350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6433304" y="4382691"/>
            <a:ext cx="1323499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Злочини</a:t>
            </a:r>
            <a:endParaRPr lang="en-US" sz="2200" dirty="0"/>
          </a:p>
        </p:txBody>
      </p:sp>
      <p:sp>
        <p:nvSpPr>
          <p:cNvPr id="10" name="Shape 6"/>
          <p:cNvSpPr/>
          <p:nvPr/>
        </p:nvSpPr>
        <p:spPr>
          <a:xfrm>
            <a:off x="6263164" y="4976932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BDB8DF"/>
          </a:solidFill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020508"/>
            <a:ext cx="6456164" cy="80795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973592" y="5197673"/>
            <a:ext cx="161330" cy="45350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200" dirty="0"/>
          </a:p>
        </p:txBody>
      </p:sp>
      <p:sp>
        <p:nvSpPr>
          <p:cNvPr id="13" name="Text 8"/>
          <p:cNvSpPr/>
          <p:nvPr/>
        </p:nvSpPr>
        <p:spPr>
          <a:xfrm>
            <a:off x="7509272" y="5247323"/>
            <a:ext cx="1370648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Наслідки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793790" y="6083618"/>
            <a:ext cx="130428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anose="020B0604020202020204" pitchFamily="34" charset="0"/>
                <a:ea typeface="Arimo" panose="020B0604020202020204" pitchFamily="34" charset="-122"/>
                <a:cs typeface="Arimo" panose="020B0604020202020204" pitchFamily="34" charset="-120"/>
              </a:rPr>
              <a:t>Діти можуть стати жертвами сексуальної експлуатації, шахрайства, торгівлі людьми, шантажу та інших злочинів, вчинених онлайн.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34020"/>
            <a:ext cx="12898041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Стратегії захисту та батьківський контроль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896428"/>
            <a:ext cx="2173724" cy="1669852"/>
          </a:xfrm>
          <a:prstGeom prst="roundRect">
            <a:avLst>
              <a:gd name="adj" fmla="val 5705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2504599"/>
            <a:ext cx="110609" cy="45350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94328" y="2123242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Освіта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194328" y="2613660"/>
            <a:ext cx="10415468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anose="020B0604020202020204" pitchFamily="34" charset="0"/>
                <a:ea typeface="Arimo" panose="020B0604020202020204" pitchFamily="34" charset="-122"/>
                <a:cs typeface="Arimo" panose="020B0604020202020204" pitchFamily="34" charset="-120"/>
              </a:rPr>
              <a:t>Навчайте дітей безпечним правилам поведінки в мережі, як захистити особисті дані, розпізнавати небезпечний контент та спілкуватися з незнайомцями.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80861" y="3551039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BDB8DF"/>
          </a:solidFill>
        </p:spPr>
      </p:sp>
      <p:sp>
        <p:nvSpPr>
          <p:cNvPr id="8" name="Shape 6"/>
          <p:cNvSpPr/>
          <p:nvPr/>
        </p:nvSpPr>
        <p:spPr>
          <a:xfrm>
            <a:off x="793790" y="3679627"/>
            <a:ext cx="4347567" cy="1669852"/>
          </a:xfrm>
          <a:prstGeom prst="roundRect">
            <a:avLst>
              <a:gd name="adj" fmla="val 5705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28224" y="4287798"/>
            <a:ext cx="163235" cy="45350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368171" y="3906441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Контроль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68171" y="4396859"/>
            <a:ext cx="8241625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anose="020B0604020202020204" pitchFamily="34" charset="0"/>
                <a:ea typeface="Arimo" panose="020B0604020202020204" pitchFamily="34" charset="-122"/>
                <a:cs typeface="Arimo" panose="020B0604020202020204" pitchFamily="34" charset="-120"/>
              </a:rPr>
              <a:t>Використовуйте батьківський контроль на пристроях дітей, щоб обмежити доступ до непридатного контенту та моніторити їхню активність в мережі.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BDB8DF"/>
          </a:solidFill>
        </p:spPr>
      </p:sp>
      <p:sp>
        <p:nvSpPr>
          <p:cNvPr id="13" name="Shape 11"/>
          <p:cNvSpPr/>
          <p:nvPr/>
        </p:nvSpPr>
        <p:spPr>
          <a:xfrm>
            <a:off x="793790" y="5462826"/>
            <a:ext cx="6521410" cy="2032754"/>
          </a:xfrm>
          <a:prstGeom prst="roundRect">
            <a:avLst>
              <a:gd name="adj" fmla="val 468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028224" y="6252448"/>
            <a:ext cx="161330" cy="45350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542014" y="5689640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Спілкування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42014" y="6180058"/>
            <a:ext cx="6067782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anose="020B0604020202020204" pitchFamily="34" charset="0"/>
                <a:ea typeface="Arimo" panose="020B0604020202020204" pitchFamily="34" charset="-122"/>
                <a:cs typeface="Arimo" panose="020B0604020202020204" pitchFamily="34" charset="-120"/>
              </a:rPr>
              <a:t>Спілкуйтеся з дітьми про їхній досвід в соціальних мережах, вислуховуйте їхні проблеми та тривоги, будуйте довіру.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544</Words>
  <Application>Microsoft Office PowerPoint</Application>
  <PresentationFormat>Довільний</PresentationFormat>
  <Paragraphs>82</Paragraphs>
  <Slides>10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Outfit Extra Bold</vt:lpstr>
      <vt:lpstr>Arial</vt:lpstr>
      <vt:lpstr>Calibri</vt:lpstr>
      <vt:lpstr>Arimo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2</cp:revision>
  <dcterms:created xsi:type="dcterms:W3CDTF">2024-12-20T13:37:00Z</dcterms:created>
  <dcterms:modified xsi:type="dcterms:W3CDTF">2024-12-23T10:53:11Z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746231075D6A486EB870317B6182C687_12</vt:lpwstr>
  </property>
  <property fmtid="{D5CDD505-2E9C-101B-9397-08002B2CF9AE}" pid="3" name="KSOProductBuildVer">
    <vt:lpwstr>1049-12.2.0.19307</vt:lpwstr>
  </property>
</Properties>
</file>