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93298" y="638356"/>
            <a:ext cx="4986068" cy="5356044"/>
          </a:xfrm>
          <a:solidFill>
            <a:srgbClr val="FF99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sz="2000" dirty="0" err="1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Юхнівська</a:t>
            </a:r>
            <a:r>
              <a:rPr lang="uk-UA" sz="2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філія</a:t>
            </a:r>
            <a:r>
              <a:rPr lang="uk-UA" sz="2000" dirty="0">
                <a:latin typeface="Monotype Corsiva" panose="03010101010201010101" pitchFamily="66" charset="0"/>
              </a:rPr>
              <a:t/>
            </a:r>
            <a:br>
              <a:rPr lang="uk-UA" sz="2000" dirty="0">
                <a:latin typeface="Monotype Corsiva" panose="03010101010201010101" pitchFamily="66" charset="0"/>
              </a:rPr>
            </a:br>
            <a:r>
              <a:rPr lang="uk-UA" dirty="0" smtClean="0">
                <a:latin typeface="Monotype Corsiva" panose="03010101010201010101" pitchFamily="66" charset="0"/>
              </a:rPr>
              <a:t/>
            </a:r>
            <a:br>
              <a:rPr lang="uk-UA" dirty="0" smtClean="0">
                <a:latin typeface="Monotype Corsiva" panose="03010101010201010101" pitchFamily="66" charset="0"/>
              </a:rPr>
            </a:b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Виховна 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година </a:t>
            </a:r>
            <a:b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в 5 класі на тему: «Толерантність  - запорука людяності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»</a:t>
            </a:r>
            <a:b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uk-UA" dirty="0">
                <a:latin typeface="Monotype Corsiva" panose="03010101010201010101" pitchFamily="66" charset="0"/>
              </a:rPr>
              <a:t>Усний журнал. </a:t>
            </a:r>
            <a:br>
              <a:rPr lang="uk-UA" dirty="0">
                <a:latin typeface="Monotype Corsiva" panose="03010101010201010101" pitchFamily="66" charset="0"/>
              </a:rPr>
            </a:br>
            <a:endParaRPr lang="ru-RU" dirty="0">
              <a:solidFill>
                <a:schemeClr val="tx2">
                  <a:lumMod val="40000"/>
                  <a:lumOff val="6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5532557" y="243828"/>
            <a:ext cx="5940425" cy="616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2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Черкаська спеціалізована школа №28 - Інформація для учнів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1" y="491705"/>
            <a:ext cx="5270021" cy="564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/Files/images/pamiatk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822" y="267420"/>
            <a:ext cx="5884509" cy="64353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177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Євроклуб «Європейська єдність» провів конкурс малюнків «Толерантність очима  дітей»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026" y="2612797"/>
            <a:ext cx="3329940" cy="25069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Сердце 2"/>
          <p:cNvSpPr/>
          <p:nvPr/>
        </p:nvSpPr>
        <p:spPr>
          <a:xfrm>
            <a:off x="9477554" y="3409087"/>
            <a:ext cx="983411" cy="914400"/>
          </a:xfrm>
          <a:prstGeom prst="hear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ТОЛЕРАНТНІСТЬ - КРОК ДО ГУМАННОСТІ&quot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05" y="1526876"/>
            <a:ext cx="7246189" cy="492238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91705" y="414068"/>
            <a:ext cx="11128076" cy="966159"/>
          </a:xfrm>
          <a:solidFill>
            <a:srgbClr val="FF6600"/>
          </a:solidFill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Monotype Corsiva" panose="03010101010201010101" pitchFamily="66" charset="0"/>
              </a:rPr>
              <a:t>Але з </a:t>
            </a:r>
            <a:r>
              <a:rPr lang="ru-RU" sz="1800" dirty="0" err="1">
                <a:latin typeface="Monotype Corsiva" panose="03010101010201010101" pitchFamily="66" charset="0"/>
              </a:rPr>
              <a:t>розвитком</a:t>
            </a:r>
            <a:r>
              <a:rPr lang="ru-RU" sz="1800" dirty="0">
                <a:latin typeface="Monotype Corsiva" panose="03010101010201010101" pitchFamily="66" charset="0"/>
              </a:rPr>
              <a:t> </a:t>
            </a:r>
            <a:r>
              <a:rPr lang="ru-RU" sz="1800" dirty="0" err="1">
                <a:latin typeface="Monotype Corsiva" panose="03010101010201010101" pitchFamily="66" charset="0"/>
              </a:rPr>
              <a:t>суспільства</a:t>
            </a:r>
            <a:r>
              <a:rPr lang="ru-RU" sz="1800" dirty="0">
                <a:latin typeface="Monotype Corsiva" panose="03010101010201010101" pitchFamily="66" charset="0"/>
              </a:rPr>
              <a:t> до людей </a:t>
            </a:r>
            <a:r>
              <a:rPr lang="ru-RU" sz="1800" dirty="0" err="1">
                <a:latin typeface="Monotype Corsiva" panose="03010101010201010101" pitchFamily="66" charset="0"/>
              </a:rPr>
              <a:t>прийшло</a:t>
            </a:r>
            <a:r>
              <a:rPr lang="ru-RU" sz="1800" dirty="0">
                <a:latin typeface="Monotype Corsiva" panose="03010101010201010101" pitchFamily="66" charset="0"/>
              </a:rPr>
              <a:t> </a:t>
            </a:r>
            <a:r>
              <a:rPr lang="ru-RU" sz="1800" dirty="0" err="1">
                <a:latin typeface="Monotype Corsiva" panose="03010101010201010101" pitchFamily="66" charset="0"/>
              </a:rPr>
              <a:t>розуміння</a:t>
            </a:r>
            <a:r>
              <a:rPr lang="ru-RU" sz="1800" dirty="0">
                <a:latin typeface="Monotype Corsiva" panose="03010101010201010101" pitchFamily="66" charset="0"/>
              </a:rPr>
              <a:t>, </a:t>
            </a:r>
            <a:r>
              <a:rPr lang="ru-RU" sz="1800" dirty="0" err="1">
                <a:latin typeface="Monotype Corsiva" panose="03010101010201010101" pitchFamily="66" charset="0"/>
              </a:rPr>
              <a:t>що</a:t>
            </a:r>
            <a:r>
              <a:rPr lang="ru-RU" sz="1800" dirty="0">
                <a:latin typeface="Monotype Corsiva" panose="03010101010201010101" pitchFamily="66" charset="0"/>
              </a:rPr>
              <a:t> Земля не є </a:t>
            </a:r>
            <a:r>
              <a:rPr lang="ru-RU" sz="1800" dirty="0" err="1">
                <a:latin typeface="Monotype Corsiva" panose="03010101010201010101" pitchFamily="66" charset="0"/>
              </a:rPr>
              <a:t>надто</a:t>
            </a:r>
            <a:r>
              <a:rPr lang="ru-RU" sz="1800" dirty="0">
                <a:latin typeface="Monotype Corsiva" panose="03010101010201010101" pitchFamily="66" charset="0"/>
              </a:rPr>
              <a:t> </a:t>
            </a:r>
            <a:r>
              <a:rPr lang="ru-RU" sz="1600" dirty="0">
                <a:latin typeface="Monotype Corsiva" panose="03010101010201010101" pitchFamily="66" charset="0"/>
              </a:rPr>
              <a:t>великою, вона – наш </a:t>
            </a:r>
            <a:r>
              <a:rPr lang="ru-RU" sz="1600" dirty="0" err="1">
                <a:latin typeface="Monotype Corsiva" panose="03010101010201010101" pitchFamily="66" charset="0"/>
              </a:rPr>
              <a:t>спільний</a:t>
            </a:r>
            <a:r>
              <a:rPr lang="ru-RU" sz="1600" dirty="0"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latin typeface="Monotype Corsiva" panose="03010101010201010101" pitchFamily="66" charset="0"/>
              </a:rPr>
              <a:t>дім</a:t>
            </a:r>
            <a:r>
              <a:rPr lang="ru-RU" sz="1600" dirty="0">
                <a:latin typeface="Monotype Corsiva" panose="03010101010201010101" pitchFamily="66" charset="0"/>
              </a:rPr>
              <a:t>, </a:t>
            </a:r>
            <a:r>
              <a:rPr lang="ru-RU" sz="1600" dirty="0" err="1">
                <a:latin typeface="Monotype Corsiva" panose="03010101010201010101" pitchFamily="66" charset="0"/>
              </a:rPr>
              <a:t>всі</a:t>
            </a:r>
            <a:r>
              <a:rPr lang="ru-RU" sz="1600" dirty="0">
                <a:latin typeface="Monotype Corsiva" panose="03010101010201010101" pitchFamily="66" charset="0"/>
              </a:rPr>
              <a:t> люди в </a:t>
            </a:r>
            <a:r>
              <a:rPr lang="ru-RU" sz="1600" dirty="0" err="1">
                <a:latin typeface="Monotype Corsiva" panose="03010101010201010101" pitchFamily="66" charset="0"/>
              </a:rPr>
              <a:t>якому</a:t>
            </a:r>
            <a:r>
              <a:rPr lang="ru-RU" sz="1600" dirty="0">
                <a:latin typeface="Monotype Corsiva" panose="03010101010201010101" pitchFamily="66" charset="0"/>
              </a:rPr>
              <a:t> – </a:t>
            </a:r>
            <a:r>
              <a:rPr lang="ru-RU" sz="1600" dirty="0" err="1">
                <a:latin typeface="Monotype Corsiva" panose="03010101010201010101" pitchFamily="66" charset="0"/>
              </a:rPr>
              <a:t>сусіди</a:t>
            </a:r>
            <a:r>
              <a:rPr lang="ru-RU" sz="1600" dirty="0">
                <a:latin typeface="Monotype Corsiva" panose="03010101010201010101" pitchFamily="66" charset="0"/>
              </a:rPr>
              <a:t>. А для того, </a:t>
            </a:r>
            <a:r>
              <a:rPr lang="ru-RU" sz="1600" dirty="0" err="1">
                <a:latin typeface="Monotype Corsiva" panose="03010101010201010101" pitchFamily="66" charset="0"/>
              </a:rPr>
              <a:t>щоб</a:t>
            </a:r>
            <a:r>
              <a:rPr lang="ru-RU" sz="1600" dirty="0"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latin typeface="Monotype Corsiva" panose="03010101010201010101" pitchFamily="66" charset="0"/>
              </a:rPr>
              <a:t>людство</a:t>
            </a:r>
            <a:r>
              <a:rPr lang="ru-RU" sz="1600" dirty="0"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latin typeface="Monotype Corsiva" panose="03010101010201010101" pitchFamily="66" charset="0"/>
              </a:rPr>
              <a:t>успішно</a:t>
            </a:r>
            <a:r>
              <a:rPr lang="ru-RU" sz="1600" dirty="0"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latin typeface="Monotype Corsiva" panose="03010101010201010101" pitchFamily="66" charset="0"/>
              </a:rPr>
              <a:t>розвивалося</a:t>
            </a:r>
            <a:r>
              <a:rPr lang="ru-RU" sz="1600" dirty="0">
                <a:latin typeface="Monotype Corsiva" panose="03010101010201010101" pitchFamily="66" charset="0"/>
              </a:rPr>
              <a:t>, треба </a:t>
            </a:r>
            <a:r>
              <a:rPr lang="ru-RU" sz="1600" dirty="0" err="1">
                <a:latin typeface="Monotype Corsiva" panose="03010101010201010101" pitchFamily="66" charset="0"/>
              </a:rPr>
              <a:t>знаходити</a:t>
            </a:r>
            <a:r>
              <a:rPr lang="ru-RU" sz="1600" dirty="0"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latin typeface="Monotype Corsiva" panose="03010101010201010101" pitchFamily="66" charset="0"/>
              </a:rPr>
              <a:t>спільну</a:t>
            </a:r>
            <a:r>
              <a:rPr lang="ru-RU" sz="1600" dirty="0">
                <a:latin typeface="Monotype Corsiva" panose="03010101010201010101" pitchFamily="66" charset="0"/>
              </a:rPr>
              <a:t> </a:t>
            </a:r>
            <a:r>
              <a:rPr lang="ru-RU" sz="1600" dirty="0" err="1" smtClean="0">
                <a:latin typeface="Monotype Corsiva" panose="03010101010201010101" pitchFamily="66" charset="0"/>
              </a:rPr>
              <a:t>мову</a:t>
            </a:r>
            <a:r>
              <a:rPr lang="ru-RU" sz="1600" dirty="0" smtClean="0">
                <a:latin typeface="Monotype Corsiva" panose="03010101010201010101" pitchFamily="66" charset="0"/>
              </a:rPr>
              <a:t>, </a:t>
            </a:r>
            <a:r>
              <a:rPr lang="ru-RU" sz="1600" dirty="0" err="1" smtClean="0">
                <a:latin typeface="Monotype Corsiva" panose="03010101010201010101" pitchFamily="66" charset="0"/>
              </a:rPr>
              <a:t>тобто</a:t>
            </a:r>
            <a:r>
              <a:rPr lang="ru-RU" sz="1600" dirty="0" smtClean="0">
                <a:latin typeface="Monotype Corsiva" panose="03010101010201010101" pitchFamily="66" charset="0"/>
              </a:rPr>
              <a:t>, бути </a:t>
            </a:r>
            <a:r>
              <a:rPr lang="ru-RU" sz="1600" dirty="0" err="1" smtClean="0">
                <a:latin typeface="Monotype Corsiva" panose="03010101010201010101" pitchFamily="66" charset="0"/>
              </a:rPr>
              <a:t>толерантним</a:t>
            </a:r>
            <a:r>
              <a:rPr lang="ru-RU" sz="1600" dirty="0" smtClean="0">
                <a:latin typeface="Monotype Corsiva" panose="03010101010201010101" pitchFamily="66" charset="0"/>
              </a:rPr>
              <a:t> </a:t>
            </a:r>
            <a:r>
              <a:rPr lang="ru-RU" sz="1600" dirty="0" err="1" smtClean="0">
                <a:latin typeface="Monotype Corsiva" panose="03010101010201010101" pitchFamily="66" charset="0"/>
              </a:rPr>
              <a:t>із</a:t>
            </a:r>
            <a:r>
              <a:rPr lang="ru-RU" sz="1600" dirty="0" smtClean="0">
                <a:latin typeface="Monotype Corsiva" panose="03010101010201010101" pitchFamily="66" charset="0"/>
              </a:rPr>
              <a:t> </a:t>
            </a:r>
            <a:r>
              <a:rPr lang="ru-RU" sz="1600" dirty="0" err="1" smtClean="0">
                <a:latin typeface="Monotype Corsiva" panose="03010101010201010101" pitchFamily="66" charset="0"/>
              </a:rPr>
              <a:t>співрозмовником</a:t>
            </a:r>
            <a:r>
              <a:rPr lang="ru-RU" sz="1600" dirty="0" smtClean="0">
                <a:latin typeface="Monotype Corsiva" panose="03010101010201010101" pitchFamily="66" charset="0"/>
              </a:rPr>
              <a:t>!</a:t>
            </a:r>
            <a:endParaRPr lang="ru-RU" sz="16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14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045" y="191378"/>
            <a:ext cx="11507638" cy="1042200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Monotype Corsiva" panose="03010101010201010101" pitchFamily="66" charset="0"/>
              </a:rPr>
              <a:t>Для того, </a:t>
            </a:r>
            <a:r>
              <a:rPr lang="ru-RU" sz="18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щоб</a:t>
            </a:r>
            <a:r>
              <a:rPr lang="ru-RU" sz="18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досягти</a:t>
            </a:r>
            <a:r>
              <a:rPr lang="ru-RU" sz="18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успіху</a:t>
            </a:r>
            <a:r>
              <a:rPr lang="ru-RU" sz="1800" dirty="0">
                <a:solidFill>
                  <a:schemeClr val="bg1"/>
                </a:solidFill>
                <a:latin typeface="Monotype Corsiva" panose="03010101010201010101" pitchFamily="66" charset="0"/>
              </a:rPr>
              <a:t> у </a:t>
            </a:r>
            <a:r>
              <a:rPr lang="ru-RU" sz="18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власному</a:t>
            </a:r>
            <a:r>
              <a:rPr lang="ru-RU" sz="18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житті</a:t>
            </a:r>
            <a:r>
              <a:rPr lang="ru-RU" sz="1800" dirty="0">
                <a:solidFill>
                  <a:schemeClr val="bg1"/>
                </a:solidFill>
                <a:latin typeface="Monotype Corsiva" panose="03010101010201010101" pitchFamily="66" charset="0"/>
              </a:rPr>
              <a:t>, не </a:t>
            </a:r>
            <a:r>
              <a:rPr lang="ru-RU" sz="18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витрачати</a:t>
            </a:r>
            <a:r>
              <a:rPr lang="ru-RU" sz="1800" dirty="0">
                <a:solidFill>
                  <a:schemeClr val="bg1"/>
                </a:solidFill>
                <a:latin typeface="Monotype Corsiva" panose="03010101010201010101" pitchFamily="66" charset="0"/>
              </a:rPr>
              <a:t> сил на </a:t>
            </a:r>
            <a:r>
              <a:rPr lang="ru-RU" sz="18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конфлікти</a:t>
            </a:r>
            <a:r>
              <a:rPr lang="ru-RU" sz="1800" dirty="0">
                <a:solidFill>
                  <a:schemeClr val="bg1"/>
                </a:solidFill>
                <a:latin typeface="Monotype Corsiva" panose="03010101010201010101" pitchFamily="66" charset="0"/>
              </a:rPr>
              <a:t>, «</a:t>
            </a:r>
            <a:r>
              <a:rPr lang="ru-RU" sz="18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побутові</a:t>
            </a:r>
            <a:r>
              <a:rPr lang="ru-RU" sz="18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війни</a:t>
            </a:r>
            <a:r>
              <a:rPr lang="ru-RU" sz="1800" dirty="0">
                <a:solidFill>
                  <a:schemeClr val="bg1"/>
                </a:solidFill>
                <a:latin typeface="Monotype Corsiva" panose="03010101010201010101" pitchFamily="66" charset="0"/>
              </a:rPr>
              <a:t>», кожному </a:t>
            </a:r>
            <a:r>
              <a:rPr lang="ru-RU" sz="18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доцільно</a:t>
            </a:r>
            <a:r>
              <a:rPr lang="ru-RU" sz="18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сформувати</a:t>
            </a:r>
            <a:r>
              <a:rPr lang="ru-RU" sz="1800" dirty="0">
                <a:solidFill>
                  <a:schemeClr val="bg1"/>
                </a:solidFill>
                <a:latin typeface="Monotype Corsiva" panose="03010101010201010101" pitchFamily="66" charset="0"/>
              </a:rPr>
              <a:t> у </a:t>
            </a:r>
            <a:r>
              <a:rPr lang="ru-RU" sz="18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собі</a:t>
            </a:r>
            <a:r>
              <a:rPr lang="ru-RU" sz="18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толерантність</a:t>
            </a:r>
            <a:r>
              <a:rPr lang="ru-RU" sz="1800" dirty="0">
                <a:solidFill>
                  <a:schemeClr val="bg1"/>
                </a:solidFill>
                <a:latin typeface="Monotype Corsiva" panose="03010101010201010101" pitchFamily="66" charset="0"/>
              </a:rPr>
              <a:t> як рису характеру. Для </a:t>
            </a:r>
            <a:r>
              <a:rPr lang="ru-RU" sz="18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цього</a:t>
            </a:r>
            <a:r>
              <a:rPr lang="ru-RU" sz="18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необхідно</a:t>
            </a:r>
            <a:r>
              <a:rPr lang="ru-RU" sz="18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навчитися</a:t>
            </a:r>
            <a:r>
              <a:rPr lang="ru-RU" sz="18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:</a:t>
            </a:r>
            <a:endParaRPr lang="ru-RU" sz="1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10006" t="1903" r="7515" b="1996"/>
          <a:stretch/>
        </p:blipFill>
        <p:spPr bwMode="auto">
          <a:xfrm rot="15380089">
            <a:off x="544011" y="1574553"/>
            <a:ext cx="2049303" cy="25337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947060">
            <a:off x="3435070" y="1251331"/>
            <a:ext cx="2000889" cy="2740274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 rot="16200000">
            <a:off x="1062997" y="4220265"/>
            <a:ext cx="1983776" cy="2774109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/>
          <a:stretch>
            <a:fillRect/>
          </a:stretch>
        </p:blipFill>
        <p:spPr>
          <a:xfrm rot="16441040">
            <a:off x="6458553" y="1276712"/>
            <a:ext cx="1988246" cy="2712998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6"/>
          <a:stretch>
            <a:fillRect/>
          </a:stretch>
        </p:blipFill>
        <p:spPr>
          <a:xfrm rot="17089399">
            <a:off x="9598812" y="1480140"/>
            <a:ext cx="1957154" cy="2720829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7"/>
          <a:stretch>
            <a:fillRect/>
          </a:stretch>
        </p:blipFill>
        <p:spPr>
          <a:xfrm rot="16200000">
            <a:off x="4821758" y="3646600"/>
            <a:ext cx="2127550" cy="2900038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8"/>
          <a:stretch>
            <a:fillRect/>
          </a:stretch>
        </p:blipFill>
        <p:spPr>
          <a:xfrm rot="16200000">
            <a:off x="8724706" y="4144132"/>
            <a:ext cx="2059496" cy="285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5774" y="5029200"/>
            <a:ext cx="10032520" cy="965199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algn="ctr"/>
            <a:r>
              <a:rPr lang="uk-UA" dirty="0" smtClean="0">
                <a:latin typeface="Monotype Corsiva" panose="03010101010201010101" pitchFamily="66" charset="0"/>
              </a:rPr>
              <a:t>Толерантність врятує світ!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t="33928" b="3288"/>
          <a:stretch/>
        </p:blipFill>
        <p:spPr bwMode="auto">
          <a:xfrm>
            <a:off x="4997869" y="564958"/>
            <a:ext cx="5940425" cy="42443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2" descr="Магазин повітряних кульок SVIATO. Гелієві повітряні кульки у Києві. Надувні  кульки на замовлення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74" y="414068"/>
            <a:ext cx="3631721" cy="439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33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47" y="508938"/>
            <a:ext cx="5651424" cy="1173214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uk-UA" sz="3200" dirty="0" err="1" smtClean="0">
                <a:latin typeface="Monotype Corsiva" panose="03010101010201010101" pitchFamily="66" charset="0"/>
              </a:rPr>
              <a:t>Отже,Толерантність</a:t>
            </a:r>
            <a:r>
              <a:rPr lang="uk-UA" sz="3200" dirty="0" smtClean="0">
                <a:latin typeface="Monotype Corsiva" panose="03010101010201010101" pitchFamily="66" charset="0"/>
              </a:rPr>
              <a:t> - це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5933757" y="347345"/>
            <a:ext cx="5940425" cy="6163310"/>
          </a:xfrm>
          <a:prstGeom prst="rect">
            <a:avLst/>
          </a:prstGeom>
        </p:spPr>
      </p:pic>
      <p:pic>
        <p:nvPicPr>
          <p:cNvPr id="4" name="Рисунок 3" descr="Психолог: Міжнародний День толерантності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12107" r="2076"/>
          <a:stretch/>
        </p:blipFill>
        <p:spPr bwMode="auto">
          <a:xfrm>
            <a:off x="196924" y="1820174"/>
            <a:ext cx="5615940" cy="46185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7699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0931" y="4521838"/>
            <a:ext cx="6760084" cy="1507067"/>
          </a:xfrm>
          <a:solidFill>
            <a:srgbClr val="FF9900"/>
          </a:solidFill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Дякуємо за увагу!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 descr="https://naurok.com.ua/uploads/files/10254/22999/23165_images/thumb_38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0" t="28179" r="20672" b="5842"/>
          <a:stretch/>
        </p:blipFill>
        <p:spPr bwMode="auto">
          <a:xfrm>
            <a:off x="5167223" y="2544762"/>
            <a:ext cx="1927500" cy="17537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Сердце 5"/>
          <p:cNvSpPr/>
          <p:nvPr/>
        </p:nvSpPr>
        <p:spPr>
          <a:xfrm>
            <a:off x="2533758" y="2964437"/>
            <a:ext cx="914400" cy="914400"/>
          </a:xfrm>
          <a:prstGeom prst="hear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ердце 6"/>
          <p:cNvSpPr/>
          <p:nvPr/>
        </p:nvSpPr>
        <p:spPr>
          <a:xfrm>
            <a:off x="8596615" y="2828738"/>
            <a:ext cx="914400" cy="914400"/>
          </a:xfrm>
          <a:prstGeom prst="hear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https://naurok.com.ua/uploads/files/10254/22999/23165_images/thumb_38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0" t="28179" r="20672" b="5842"/>
          <a:stretch/>
        </p:blipFill>
        <p:spPr bwMode="auto">
          <a:xfrm>
            <a:off x="9144000" y="716921"/>
            <a:ext cx="1927500" cy="17537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naurok.com.ua/uploads/files/10254/22999/23165_images/thumb_38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0" t="28179" r="20672" b="5842"/>
          <a:stretch/>
        </p:blipFill>
        <p:spPr bwMode="auto">
          <a:xfrm>
            <a:off x="1063458" y="882070"/>
            <a:ext cx="1927500" cy="17537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4" name="Picture 6" descr="Серце Україна :: Онлайн Магази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018" y="428967"/>
            <a:ext cx="1802921" cy="181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28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3564980"/>
            <a:ext cx="4160598" cy="24294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>
                <a:solidFill>
                  <a:schemeClr val="accent1"/>
                </a:solidFill>
              </a:rPr>
              <a:t>До </a:t>
            </a:r>
            <a:r>
              <a:rPr lang="ru-RU" sz="1800" dirty="0" err="1">
                <a:solidFill>
                  <a:schemeClr val="accent1"/>
                </a:solidFill>
              </a:rPr>
              <a:t>всіх</a:t>
            </a:r>
            <a:r>
              <a:rPr lang="ru-RU" sz="1800" dirty="0">
                <a:solidFill>
                  <a:schemeClr val="accent1"/>
                </a:solidFill>
              </a:rPr>
              <a:t> </a:t>
            </a:r>
            <a:r>
              <a:rPr lang="ru-RU" sz="1800" dirty="0" err="1">
                <a:solidFill>
                  <a:schemeClr val="accent1"/>
                </a:solidFill>
              </a:rPr>
              <a:t>сердець</a:t>
            </a:r>
            <a:r>
              <a:rPr lang="ru-RU" sz="1800" dirty="0">
                <a:solidFill>
                  <a:schemeClr val="accent1"/>
                </a:solidFill>
              </a:rPr>
              <a:t>, як до дверей,</a:t>
            </a:r>
            <a:br>
              <a:rPr lang="ru-RU" sz="1800" dirty="0">
                <a:solidFill>
                  <a:schemeClr val="accent1"/>
                </a:solidFill>
              </a:rPr>
            </a:br>
            <a:r>
              <a:rPr lang="ru-RU" sz="1800" dirty="0">
                <a:solidFill>
                  <a:schemeClr val="accent1"/>
                </a:solidFill>
              </a:rPr>
              <a:t>Є ключики </a:t>
            </a:r>
            <a:r>
              <a:rPr lang="ru-RU" sz="1800" dirty="0" err="1">
                <a:solidFill>
                  <a:schemeClr val="accent1"/>
                </a:solidFill>
              </a:rPr>
              <a:t>малі</a:t>
            </a:r>
            <a:r>
              <a:rPr lang="ru-RU" sz="1800" dirty="0">
                <a:solidFill>
                  <a:schemeClr val="accent1"/>
                </a:solidFill>
              </a:rPr>
              <a:t>,</a:t>
            </a:r>
            <a:br>
              <a:rPr lang="ru-RU" sz="1800" dirty="0">
                <a:solidFill>
                  <a:schemeClr val="accent1"/>
                </a:solidFill>
              </a:rPr>
            </a:br>
            <a:r>
              <a:rPr lang="ru-RU" sz="1800" dirty="0" err="1">
                <a:solidFill>
                  <a:schemeClr val="accent1"/>
                </a:solidFill>
              </a:rPr>
              <a:t>їх</a:t>
            </a:r>
            <a:r>
              <a:rPr lang="ru-RU" sz="1800" dirty="0">
                <a:solidFill>
                  <a:schemeClr val="accent1"/>
                </a:solidFill>
              </a:rPr>
              <a:t> </a:t>
            </a:r>
            <a:r>
              <a:rPr lang="ru-RU" sz="1800" dirty="0" err="1">
                <a:solidFill>
                  <a:schemeClr val="accent1"/>
                </a:solidFill>
              </a:rPr>
              <a:t>кожен</a:t>
            </a:r>
            <a:r>
              <a:rPr lang="ru-RU" sz="1800" dirty="0">
                <a:solidFill>
                  <a:schemeClr val="accent1"/>
                </a:solidFill>
              </a:rPr>
              <a:t> легко </a:t>
            </a:r>
            <a:r>
              <a:rPr lang="ru-RU" sz="1800" dirty="0" err="1">
                <a:solidFill>
                  <a:schemeClr val="accent1"/>
                </a:solidFill>
              </a:rPr>
              <a:t>підбере</a:t>
            </a:r>
            <a:r>
              <a:rPr lang="ru-RU" sz="1800" dirty="0">
                <a:solidFill>
                  <a:schemeClr val="accent1"/>
                </a:solidFill>
              </a:rPr>
              <a:t>,</a:t>
            </a:r>
            <a:br>
              <a:rPr lang="ru-RU" sz="1800" dirty="0">
                <a:solidFill>
                  <a:schemeClr val="accent1"/>
                </a:solidFill>
              </a:rPr>
            </a:br>
            <a:r>
              <a:rPr lang="ru-RU" sz="1800" dirty="0" err="1">
                <a:solidFill>
                  <a:schemeClr val="accent1"/>
                </a:solidFill>
              </a:rPr>
              <a:t>Якщо</a:t>
            </a:r>
            <a:r>
              <a:rPr lang="ru-RU" sz="1800" dirty="0">
                <a:solidFill>
                  <a:schemeClr val="accent1"/>
                </a:solidFill>
              </a:rPr>
              <a:t> </a:t>
            </a:r>
            <a:r>
              <a:rPr lang="ru-RU" sz="1800" dirty="0" err="1">
                <a:solidFill>
                  <a:schemeClr val="accent1"/>
                </a:solidFill>
              </a:rPr>
              <a:t>йому</a:t>
            </a:r>
            <a:r>
              <a:rPr lang="ru-RU" sz="1800" dirty="0">
                <a:solidFill>
                  <a:schemeClr val="accent1"/>
                </a:solidFill>
              </a:rPr>
              <a:t> не </a:t>
            </a:r>
            <a:r>
              <a:rPr lang="ru-RU" sz="1800" dirty="0" err="1">
                <a:solidFill>
                  <a:schemeClr val="accent1"/>
                </a:solidFill>
              </a:rPr>
              <a:t>лінь</a:t>
            </a:r>
            <a:r>
              <a:rPr lang="ru-RU" sz="1800" dirty="0">
                <a:solidFill>
                  <a:schemeClr val="accent1"/>
                </a:solidFill>
              </a:rPr>
              <a:t>.</a:t>
            </a:r>
            <a:br>
              <a:rPr lang="ru-RU" sz="1800" dirty="0">
                <a:solidFill>
                  <a:schemeClr val="accent1"/>
                </a:solidFill>
              </a:rPr>
            </a:br>
            <a:r>
              <a:rPr lang="ru-RU" sz="1800" dirty="0" err="1">
                <a:solidFill>
                  <a:schemeClr val="accent1"/>
                </a:solidFill>
              </a:rPr>
              <a:t>Ти</a:t>
            </a:r>
            <a:r>
              <a:rPr lang="ru-RU" sz="1800" dirty="0">
                <a:solidFill>
                  <a:schemeClr val="accent1"/>
                </a:solidFill>
              </a:rPr>
              <a:t>, </a:t>
            </a:r>
            <a:r>
              <a:rPr lang="ru-RU" sz="1800" dirty="0" err="1">
                <a:solidFill>
                  <a:schemeClr val="accent1"/>
                </a:solidFill>
              </a:rPr>
              <a:t>друже</a:t>
            </a:r>
            <a:r>
              <a:rPr lang="ru-RU" sz="1800" dirty="0">
                <a:solidFill>
                  <a:schemeClr val="accent1"/>
                </a:solidFill>
              </a:rPr>
              <a:t>, </a:t>
            </a:r>
            <a:r>
              <a:rPr lang="ru-RU" sz="1800" dirty="0" err="1">
                <a:solidFill>
                  <a:schemeClr val="accent1"/>
                </a:solidFill>
              </a:rPr>
              <a:t>мусиш</a:t>
            </a:r>
            <a:r>
              <a:rPr lang="ru-RU" sz="1800" dirty="0">
                <a:solidFill>
                  <a:schemeClr val="accent1"/>
                </a:solidFill>
              </a:rPr>
              <a:t> знати </a:t>
            </a:r>
            <a:r>
              <a:rPr lang="ru-RU" sz="1800" dirty="0" err="1">
                <a:solidFill>
                  <a:schemeClr val="accent1"/>
                </a:solidFill>
              </a:rPr>
              <a:t>їх</a:t>
            </a:r>
            <a:r>
              <a:rPr lang="ru-RU" sz="1800" dirty="0">
                <a:solidFill>
                  <a:schemeClr val="accent1"/>
                </a:solidFill>
              </a:rPr>
              <a:t>,</a:t>
            </a:r>
            <a:br>
              <a:rPr lang="ru-RU" sz="1800" dirty="0">
                <a:solidFill>
                  <a:schemeClr val="accent1"/>
                </a:solidFill>
              </a:rPr>
            </a:br>
            <a:r>
              <a:rPr lang="ru-RU" sz="1800" dirty="0" err="1">
                <a:solidFill>
                  <a:schemeClr val="accent1"/>
                </a:solidFill>
              </a:rPr>
              <a:t>Запам'ятать</a:t>
            </a:r>
            <a:r>
              <a:rPr lang="ru-RU" sz="1800" dirty="0">
                <a:solidFill>
                  <a:schemeClr val="accent1"/>
                </a:solidFill>
              </a:rPr>
              <a:t> </a:t>
            </a:r>
            <a:r>
              <a:rPr lang="ru-RU" sz="1800" dirty="0" err="1">
                <a:solidFill>
                  <a:schemeClr val="accent1"/>
                </a:solidFill>
              </a:rPr>
              <a:t>неважко</a:t>
            </a:r>
            <a:r>
              <a:rPr lang="ru-RU" sz="1800" dirty="0">
                <a:solidFill>
                  <a:schemeClr val="accent1"/>
                </a:solidFill>
              </a:rPr>
              <a:t/>
            </a:r>
            <a:br>
              <a:rPr lang="ru-RU" sz="1800" dirty="0">
                <a:solidFill>
                  <a:schemeClr val="accent1"/>
                </a:solidFill>
              </a:rPr>
            </a:br>
            <a:r>
              <a:rPr lang="ru-RU" sz="1800" dirty="0" err="1">
                <a:solidFill>
                  <a:schemeClr val="accent1"/>
                </a:solidFill>
              </a:rPr>
              <a:t>Маленькі</a:t>
            </a:r>
            <a:r>
              <a:rPr lang="ru-RU" sz="1800" dirty="0">
                <a:solidFill>
                  <a:schemeClr val="accent1"/>
                </a:solidFill>
              </a:rPr>
              <a:t> ключики </a:t>
            </a:r>
            <a:r>
              <a:rPr lang="ru-RU" sz="1800" dirty="0" err="1">
                <a:solidFill>
                  <a:schemeClr val="accent1"/>
                </a:solidFill>
              </a:rPr>
              <a:t>твої</a:t>
            </a:r>
            <a:r>
              <a:rPr lang="ru-RU" sz="1800" dirty="0">
                <a:solidFill>
                  <a:schemeClr val="accent1"/>
                </a:solidFill>
              </a:rPr>
              <a:t> —</a:t>
            </a:r>
            <a:br>
              <a:rPr lang="ru-RU" sz="1800" dirty="0">
                <a:solidFill>
                  <a:schemeClr val="accent1"/>
                </a:solidFill>
              </a:rPr>
            </a:br>
            <a:r>
              <a:rPr lang="ru-RU" sz="1800" dirty="0">
                <a:solidFill>
                  <a:schemeClr val="accent1"/>
                </a:solidFill>
              </a:rPr>
              <a:t>«</a:t>
            </a:r>
            <a:r>
              <a:rPr lang="ru-RU" sz="1800" dirty="0" err="1">
                <a:solidFill>
                  <a:schemeClr val="accent1"/>
                </a:solidFill>
              </a:rPr>
              <a:t>Спасибі</a:t>
            </a:r>
            <a:r>
              <a:rPr lang="ru-RU" sz="1800" dirty="0">
                <a:solidFill>
                  <a:schemeClr val="accent1"/>
                </a:solidFill>
              </a:rPr>
              <a:t>» і «Будь ласка».</a:t>
            </a:r>
            <a:r>
              <a:rPr lang="ru-RU" dirty="0">
                <a:solidFill>
                  <a:schemeClr val="accent1"/>
                </a:solidFill>
              </a:rPr>
              <a:t/>
            </a:r>
            <a:br>
              <a:rPr lang="ru-RU" dirty="0">
                <a:solidFill>
                  <a:schemeClr val="accent1"/>
                </a:solidFill>
              </a:rPr>
            </a:b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463310" y="273774"/>
            <a:ext cx="4381500" cy="3291205"/>
          </a:xfrm>
          <a:prstGeom prst="rect">
            <a:avLst/>
          </a:prstGeom>
        </p:spPr>
      </p:pic>
      <p:pic>
        <p:nvPicPr>
          <p:cNvPr id="5" name="Рисунок 4" descr="16 листопада – Міжнародний день толерантності – Глухівський фаховий  медичний коледж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150" y="370937"/>
            <a:ext cx="6268378" cy="5917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588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76045"/>
            <a:ext cx="4646914" cy="6003985"/>
          </a:xfrm>
          <a:solidFill>
            <a:schemeClr val="accent2">
              <a:lumMod val="40000"/>
              <a:lumOff val="60000"/>
            </a:schemeClr>
          </a:solidFill>
        </p:spPr>
        <p:txBody>
          <a:bodyPr numCol="1">
            <a:normAutofit fontScale="90000"/>
          </a:bodyPr>
          <a:lstStyle/>
          <a:p>
            <a:pPr algn="ctr"/>
            <a:r>
              <a:rPr lang="ru-RU" sz="1600" dirty="0" smtClean="0">
                <a:latin typeface="Monotype Corsiva" panose="03010101010201010101" pitchFamily="66" charset="0"/>
              </a:rPr>
              <a:t/>
            </a:r>
            <a:br>
              <a:rPr lang="ru-RU" sz="1600" dirty="0" smtClean="0">
                <a:latin typeface="Monotype Corsiva" panose="03010101010201010101" pitchFamily="66" charset="0"/>
              </a:rPr>
            </a:b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Толерантність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18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– </a:t>
            </a:r>
            <a:r>
              <a:rPr lang="ru-RU" sz="1800" dirty="0" err="1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саме</a:t>
            </a:r>
            <a:r>
              <a:rPr lang="ru-RU" sz="18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те, </a:t>
            </a:r>
            <a:r>
              <a:rPr lang="ru-RU" sz="1800" dirty="0" err="1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чого</a:t>
            </a:r>
            <a:r>
              <a:rPr lang="ru-RU" sz="18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так не </a:t>
            </a:r>
            <a:r>
              <a:rPr lang="ru-RU" sz="1800" dirty="0" err="1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вистачає</a:t>
            </a:r>
            <a:r>
              <a:rPr lang="ru-RU" sz="18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зараз людям: </a:t>
            </a:r>
            <a:r>
              <a:rPr lang="ru-RU" sz="1800" dirty="0" err="1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терпіння</a:t>
            </a:r>
            <a:r>
              <a:rPr lang="ru-RU" sz="18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, </a:t>
            </a:r>
            <a:r>
              <a:rPr lang="ru-RU" sz="1800" dirty="0" err="1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розуміння</a:t>
            </a:r>
            <a:r>
              <a:rPr lang="ru-RU" sz="18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, </a:t>
            </a:r>
            <a:r>
              <a:rPr lang="ru-RU" sz="1800" dirty="0" err="1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спокою</a:t>
            </a:r>
            <a:r>
              <a:rPr lang="ru-RU" sz="18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, </a:t>
            </a:r>
            <a:r>
              <a:rPr lang="ru-RU" sz="1800" dirty="0" err="1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терпимості</a:t>
            </a:r>
            <a:r>
              <a:rPr lang="ru-RU" sz="18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, адекватного </a:t>
            </a:r>
            <a:r>
              <a:rPr lang="ru-RU" sz="1800" dirty="0" err="1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сприйняття</a:t>
            </a:r>
            <a:r>
              <a:rPr lang="ru-RU" sz="18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. Ми </a:t>
            </a:r>
            <a:r>
              <a:rPr lang="ru-RU" sz="1800" dirty="0" err="1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всі</a:t>
            </a:r>
            <a:r>
              <a:rPr lang="ru-RU" sz="18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1800" dirty="0" err="1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такі</a:t>
            </a:r>
            <a:r>
              <a:rPr lang="ru-RU" sz="18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1800" dirty="0" err="1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різні</a:t>
            </a:r>
            <a:r>
              <a:rPr lang="ru-RU" sz="18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, </a:t>
            </a: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неповторні</a:t>
            </a:r>
            <a:r>
              <a:rPr lang="ru-RU" sz="18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, але </a:t>
            </a:r>
            <a:r>
              <a:rPr lang="ru-RU" sz="1800" dirty="0" err="1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живемо</a:t>
            </a:r>
            <a:r>
              <a:rPr lang="ru-RU" sz="18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в одному </a:t>
            </a:r>
            <a:r>
              <a:rPr lang="ru-RU" sz="1800" dirty="0" err="1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суспільстві</a:t>
            </a:r>
            <a:r>
              <a:rPr lang="ru-RU" sz="18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. У кожного з нас – </a:t>
            </a:r>
            <a:r>
              <a:rPr lang="ru-RU" sz="1800" dirty="0" err="1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свої</a:t>
            </a:r>
            <a:r>
              <a:rPr lang="ru-RU" sz="18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1800" dirty="0" err="1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плани</a:t>
            </a:r>
            <a:r>
              <a:rPr lang="ru-RU" sz="18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, </a:t>
            </a:r>
            <a:r>
              <a:rPr lang="ru-RU" sz="1800" dirty="0" err="1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бажання</a:t>
            </a:r>
            <a:r>
              <a:rPr lang="ru-RU" sz="18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, </a:t>
            </a:r>
            <a:r>
              <a:rPr lang="ru-RU" sz="1800" dirty="0" err="1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уявлення</a:t>
            </a:r>
            <a:r>
              <a:rPr lang="ru-RU" sz="18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. У День </a:t>
            </a:r>
            <a:r>
              <a:rPr lang="ru-RU" sz="1800" dirty="0" err="1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толерантності</a:t>
            </a:r>
            <a:r>
              <a:rPr lang="ru-RU" sz="18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у 5 </a:t>
            </a: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класі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із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здобувачами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освіти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було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проведено </a:t>
            </a: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виховну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годину у </a:t>
            </a: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формі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усного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журналу на 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тему: </a:t>
            </a:r>
            <a:r>
              <a:rPr lang="uk-UA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«</a:t>
            </a:r>
            <a:r>
              <a:rPr lang="uk-UA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Толерантність  - запорука людяності»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Light SemiCondensed" panose="020B0502040204020203" pitchFamily="34" charset="0"/>
              </a:rPr>
              <a:t>.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1800" dirty="0" err="1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Під</a:t>
            </a:r>
            <a:r>
              <a:rPr lang="ru-RU" sz="18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час заходу </a:t>
            </a:r>
            <a:r>
              <a:rPr lang="ru-RU" sz="1800" dirty="0" err="1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учні</a:t>
            </a:r>
            <a:r>
              <a:rPr lang="ru-RU" sz="18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створили </a:t>
            </a:r>
            <a:r>
              <a:rPr lang="ru-RU" sz="1800" dirty="0" err="1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своє</a:t>
            </a:r>
            <a:r>
              <a:rPr lang="ru-RU" sz="18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дерево </a:t>
            </a: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толерантності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,  </a:t>
            </a: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виробили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правила про </a:t>
            </a:r>
            <a:r>
              <a:rPr lang="ru-RU" sz="1800" dirty="0" err="1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вміння</a:t>
            </a:r>
            <a:r>
              <a:rPr lang="ru-RU" sz="18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1800" dirty="0" err="1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дружити</a:t>
            </a:r>
            <a:r>
              <a:rPr lang="ru-RU" sz="18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і </a:t>
            </a:r>
            <a:r>
              <a:rPr lang="ru-RU" sz="1800" dirty="0" err="1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відчувати</a:t>
            </a:r>
            <a:r>
              <a:rPr lang="ru-RU" sz="18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1800" dirty="0" err="1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поруч</a:t>
            </a:r>
            <a:r>
              <a:rPr lang="ru-RU" sz="18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себе </a:t>
            </a: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людину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, яка </a:t>
            </a: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потребує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допомоги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та </a:t>
            </a: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поваги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серед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колективу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класу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.  </a:t>
            </a: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Адже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, </a:t>
            </a: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толерантність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– </a:t>
            </a: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це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протилежність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ворожості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, </a:t>
            </a: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антипатії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, </a:t>
            </a: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ненависті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; </a:t>
            </a: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це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терпимість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до людей, </a:t>
            </a: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які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чимось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відрізняються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від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нас.</a:t>
            </a:r>
            <a:b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</a:b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1800" dirty="0" err="1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Будьмо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1800" dirty="0" err="1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доброзичливими</a:t>
            </a: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!</a:t>
            </a:r>
            <a:b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</a:br>
            <a:r>
              <a:rPr lang="ru-RU" sz="1800" dirty="0" smtClean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18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З Днем </a:t>
            </a:r>
            <a:r>
              <a:rPr lang="ru-RU" sz="1800" dirty="0" err="1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толерантності</a:t>
            </a:r>
            <a:r>
              <a:rPr lang="ru-RU" sz="18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!</a:t>
            </a:r>
            <a:br>
              <a:rPr lang="ru-RU" sz="18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</a:br>
            <a:r>
              <a:rPr lang="ru-RU" sz="18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 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667555" y="4977442"/>
            <a:ext cx="5874436" cy="1016958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uk-UA" sz="3200" dirty="0" smtClean="0"/>
              <a:t>Наш дружний 5 клас</a:t>
            </a:r>
            <a:endParaRPr lang="ru-RU" sz="3200" dirty="0"/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t="15736"/>
          <a:stretch/>
        </p:blipFill>
        <p:spPr bwMode="auto">
          <a:xfrm>
            <a:off x="5601567" y="276045"/>
            <a:ext cx="6251127" cy="4417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3756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8790" y="189781"/>
            <a:ext cx="11662916" cy="470898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endParaRPr lang="ru-RU" sz="1400" b="1" i="1" dirty="0" smtClean="0">
              <a:solidFill>
                <a:srgbClr val="8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sz="2000" b="1" i="1" dirty="0" err="1" smtClean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Чи</a:t>
            </a:r>
            <a:r>
              <a:rPr lang="ru-RU" sz="2000" b="1" i="1" dirty="0" smtClean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знаєте</a:t>
            </a:r>
            <a:r>
              <a:rPr lang="ru-RU" sz="2000" b="1" i="1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ви</a:t>
            </a:r>
            <a:r>
              <a:rPr lang="ru-RU" sz="2000" b="1" i="1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sz="2000" b="1" i="1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що</a:t>
            </a:r>
            <a:r>
              <a:rPr lang="ru-RU" sz="2000" b="1" i="1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…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 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Декларація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принципів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толерантності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проголошена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та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підписана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16 листопада 1995 року державами – членами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Організації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Об'єднаних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Націй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з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питань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освіти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науки і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культури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b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 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Стаття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1.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Поняття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толерантності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b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1.1.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Толерантність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означає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поважання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сприйняття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та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розуміння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багатого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різноманіття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культур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нашого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світу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форм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самовираження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та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самовиявлення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людської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особистості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Формуванню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толерантності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сприяють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знання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відкритість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спілкування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та свобода думки,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совісті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і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переконань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Толерантність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–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це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єдність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у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різноманітті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Це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не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тільки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моральний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обов'язок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а й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політична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та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правова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потреба.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Толерантність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–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це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те,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що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уможливлює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досягнення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миру,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сприяє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переходу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від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культури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війни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до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культури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миру.</a:t>
            </a:r>
            <a:b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1.2.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Толерантність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–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це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не поступка,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поблажливість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чи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потурання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Толерантність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–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це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передусім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активна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позиція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що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формується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на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основі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визнання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універсальних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прав та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основних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свобод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людини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Толерантність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у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жодному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разі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не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може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бути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виправданням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посяганню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на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ці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основні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цінності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Толерантність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повинні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виявляти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кожна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людина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групи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людей та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держави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b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1.3.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Толерантність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–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це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обов'язок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сприяти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утвердженню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прав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людини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плюралізму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(в тому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числі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культурного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плюралізму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),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демократії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та правопорядку.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Толерантність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–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це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поняття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що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означає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відмову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від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догматизму і абсолютизму,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утвердження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норм,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закріплених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у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міжнародно-правових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актах у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галузі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прав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людини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b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1.4.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Виявлення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толерантності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не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означає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терпимого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ставлення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до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соціальної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несправедливості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відмови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від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своїх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або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прийняття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чужих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переконань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Це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означає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що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кожен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може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дотримуватись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своїх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переконань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і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визнає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таке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саме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право за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іншими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Це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означає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визнання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того,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що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люди з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природи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своєї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відрізняються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зовнішнім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виглядом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становищем,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мовою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поведінкою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і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мають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право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жити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в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мирі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та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зберігати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свою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індивідуальність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Це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також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означає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що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погляди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однієї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людини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не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можуть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бути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нав'язані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іншим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ru-RU" sz="1400" b="1" i="1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Із</a:t>
            </a:r>
            <a:r>
              <a:rPr lang="ru-RU" sz="1400" b="1" i="1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“</a:t>
            </a:r>
            <a:r>
              <a:rPr lang="ru-RU" sz="1400" b="1" i="1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Декларації</a:t>
            </a:r>
            <a:r>
              <a:rPr lang="ru-RU" sz="1400" b="1" i="1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b="1" i="1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принципів</a:t>
            </a:r>
            <a:r>
              <a:rPr lang="ru-RU" sz="1400" b="1" i="1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sz="1400" b="1" i="1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400" b="1" i="1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толерантності</a:t>
            </a:r>
            <a:r>
              <a:rPr lang="ru-RU" sz="1400" b="1" i="1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”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 descr="Купити картину-постер &quot;Кольорові радісні дитячі долоньки&quot; з доставкою  недорого | Інтернет-магазин &quot;АртПостер&quot;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70"/>
          <a:stretch/>
        </p:blipFill>
        <p:spPr bwMode="auto">
          <a:xfrm>
            <a:off x="2156604" y="4718649"/>
            <a:ext cx="7375584" cy="19581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9167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334279" y="170449"/>
            <a:ext cx="4294505" cy="3400887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4628784" y="170449"/>
            <a:ext cx="4267200" cy="3400887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334279" y="3571336"/>
            <a:ext cx="4324698" cy="3165894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4628785" y="3571336"/>
            <a:ext cx="4267200" cy="3165894"/>
          </a:xfrm>
          <a:prstGeom prst="rect">
            <a:avLst/>
          </a:prstGeom>
        </p:spPr>
      </p:pic>
      <p:sp>
        <p:nvSpPr>
          <p:cNvPr id="9" name="Сердце 8"/>
          <p:cNvSpPr/>
          <p:nvPr/>
        </p:nvSpPr>
        <p:spPr>
          <a:xfrm>
            <a:off x="2220380" y="350519"/>
            <a:ext cx="1397479" cy="1117459"/>
          </a:xfrm>
          <a:prstGeom prst="hear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/>
              <a:t>витримка</a:t>
            </a:r>
            <a:endParaRPr lang="ru-RU" sz="1600" dirty="0"/>
          </a:p>
        </p:txBody>
      </p:sp>
      <p:sp>
        <p:nvSpPr>
          <p:cNvPr id="10" name="Сердце 9"/>
          <p:cNvSpPr/>
          <p:nvPr/>
        </p:nvSpPr>
        <p:spPr>
          <a:xfrm>
            <a:off x="6479745" y="879894"/>
            <a:ext cx="1333513" cy="1262600"/>
          </a:xfrm>
          <a:prstGeom prst="hear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/>
              <a:t>доброзичливість</a:t>
            </a:r>
            <a:endParaRPr lang="ru-RU" sz="1200" dirty="0"/>
          </a:p>
        </p:txBody>
      </p:sp>
      <p:sp>
        <p:nvSpPr>
          <p:cNvPr id="11" name="Сердце 10"/>
          <p:cNvSpPr/>
          <p:nvPr/>
        </p:nvSpPr>
        <p:spPr>
          <a:xfrm>
            <a:off x="987889" y="1104181"/>
            <a:ext cx="1388853" cy="1164566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/>
              <a:t>довіра</a:t>
            </a:r>
            <a:endParaRPr lang="ru-RU" sz="1600" dirty="0"/>
          </a:p>
        </p:txBody>
      </p:sp>
      <p:sp>
        <p:nvSpPr>
          <p:cNvPr id="12" name="Сердце 11"/>
          <p:cNvSpPr/>
          <p:nvPr/>
        </p:nvSpPr>
        <p:spPr>
          <a:xfrm>
            <a:off x="5231349" y="387349"/>
            <a:ext cx="1439898" cy="1043797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err="1"/>
              <a:t>чуйність</a:t>
            </a:r>
            <a:endParaRPr lang="ru-RU" sz="1400" dirty="0"/>
          </a:p>
        </p:txBody>
      </p:sp>
      <p:sp>
        <p:nvSpPr>
          <p:cNvPr id="13" name="Сердце 12"/>
          <p:cNvSpPr/>
          <p:nvPr/>
        </p:nvSpPr>
        <p:spPr>
          <a:xfrm>
            <a:off x="6257025" y="2735655"/>
            <a:ext cx="1404534" cy="1217761"/>
          </a:xfrm>
          <a:prstGeom prst="hear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/>
              <a:t>терпіння</a:t>
            </a:r>
            <a:endParaRPr lang="ru-RU" sz="1400" dirty="0"/>
          </a:p>
        </p:txBody>
      </p:sp>
      <p:sp>
        <p:nvSpPr>
          <p:cNvPr id="14" name="Сердце 13"/>
          <p:cNvSpPr/>
          <p:nvPr/>
        </p:nvSpPr>
        <p:spPr>
          <a:xfrm>
            <a:off x="3786334" y="1898616"/>
            <a:ext cx="1397479" cy="1155939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err="1"/>
              <a:t>почуття</a:t>
            </a:r>
            <a:r>
              <a:rPr lang="ru-RU" sz="1400" b="1" dirty="0"/>
              <a:t> </a:t>
            </a:r>
            <a:r>
              <a:rPr lang="ru-RU" sz="1400" b="1" dirty="0" err="1"/>
              <a:t>гумору</a:t>
            </a:r>
            <a:r>
              <a:rPr lang="ru-RU" sz="1400" b="1" dirty="0"/>
              <a:t>.</a:t>
            </a:r>
            <a:endParaRPr lang="ru-RU" sz="1400" dirty="0"/>
          </a:p>
        </p:txBody>
      </p:sp>
      <p:sp>
        <p:nvSpPr>
          <p:cNvPr id="15" name="Сердце 14"/>
          <p:cNvSpPr/>
          <p:nvPr/>
        </p:nvSpPr>
        <p:spPr>
          <a:xfrm>
            <a:off x="3672703" y="208149"/>
            <a:ext cx="1447085" cy="1108496"/>
          </a:xfrm>
          <a:prstGeom prst="hear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/>
              <a:t>уміння</a:t>
            </a:r>
            <a:r>
              <a:rPr lang="ru-RU" sz="1400" b="1" dirty="0"/>
              <a:t> </a:t>
            </a:r>
            <a:r>
              <a:rPr lang="ru-RU" sz="1400" b="1" dirty="0" err="1"/>
              <a:t>слухати</a:t>
            </a:r>
            <a:endParaRPr lang="ru-RU" sz="1400" dirty="0">
              <a:solidFill>
                <a:srgbClr val="00B0F0"/>
              </a:solidFill>
            </a:endParaRPr>
          </a:p>
        </p:txBody>
      </p:sp>
      <p:sp>
        <p:nvSpPr>
          <p:cNvPr id="16" name="Сердце 15"/>
          <p:cNvSpPr/>
          <p:nvPr/>
        </p:nvSpPr>
        <p:spPr>
          <a:xfrm>
            <a:off x="961419" y="2652741"/>
            <a:ext cx="1347520" cy="1311019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err="1"/>
              <a:t>здатність</a:t>
            </a:r>
            <a:r>
              <a:rPr lang="ru-RU" sz="1100" b="1" dirty="0"/>
              <a:t> </a:t>
            </a:r>
            <a:r>
              <a:rPr lang="ru-RU" sz="1100" b="1" dirty="0" err="1"/>
              <a:t>співпереживати</a:t>
            </a:r>
            <a:endParaRPr lang="ru-RU" sz="1100" dirty="0"/>
          </a:p>
        </p:txBody>
      </p:sp>
      <p:sp>
        <p:nvSpPr>
          <p:cNvPr id="17" name="Горизонтальный свиток 16"/>
          <p:cNvSpPr/>
          <p:nvPr/>
        </p:nvSpPr>
        <p:spPr>
          <a:xfrm>
            <a:off x="3422529" y="3071264"/>
            <a:ext cx="2319430" cy="1033272"/>
          </a:xfrm>
          <a:prstGeom prst="horizontalScroll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/>
              <a:t>уміння</a:t>
            </a:r>
            <a:r>
              <a:rPr lang="ru-RU" sz="1400" b="1" dirty="0"/>
              <a:t> </a:t>
            </a:r>
            <a:r>
              <a:rPr lang="ru-RU" sz="1400" b="1" dirty="0" err="1"/>
              <a:t>поставити</a:t>
            </a:r>
            <a:r>
              <a:rPr lang="ru-RU" sz="1400" b="1" dirty="0"/>
              <a:t> себе на </a:t>
            </a:r>
            <a:r>
              <a:rPr lang="ru-RU" sz="1400" b="1" dirty="0" err="1"/>
              <a:t>місце</a:t>
            </a:r>
            <a:r>
              <a:rPr lang="ru-RU" sz="1400" b="1" dirty="0"/>
              <a:t> </a:t>
            </a:r>
            <a:r>
              <a:rPr lang="ru-RU" sz="1400" b="1" dirty="0" err="1"/>
              <a:t>іншої</a:t>
            </a:r>
            <a:r>
              <a:rPr lang="ru-RU" sz="1400" b="1" dirty="0"/>
              <a:t> </a:t>
            </a:r>
            <a:r>
              <a:rPr lang="ru-RU" sz="1400" b="1" dirty="0" err="1"/>
              <a:t>людини</a:t>
            </a:r>
            <a:endParaRPr lang="ru-RU" sz="1400" dirty="0"/>
          </a:p>
        </p:txBody>
      </p:sp>
      <p:sp>
        <p:nvSpPr>
          <p:cNvPr id="2" name="Улыбающееся лицо 1"/>
          <p:cNvSpPr/>
          <p:nvPr/>
        </p:nvSpPr>
        <p:spPr>
          <a:xfrm>
            <a:off x="9618090" y="1592639"/>
            <a:ext cx="1492733" cy="1478625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лако 2"/>
          <p:cNvSpPr/>
          <p:nvPr/>
        </p:nvSpPr>
        <p:spPr>
          <a:xfrm>
            <a:off x="9057737" y="369894"/>
            <a:ext cx="2967486" cy="1024337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лыбающееся лицо 7"/>
          <p:cNvSpPr/>
          <p:nvPr/>
        </p:nvSpPr>
        <p:spPr>
          <a:xfrm>
            <a:off x="10524226" y="2993365"/>
            <a:ext cx="1500997" cy="1552755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лыбающееся лицо 17"/>
          <p:cNvSpPr/>
          <p:nvPr/>
        </p:nvSpPr>
        <p:spPr>
          <a:xfrm>
            <a:off x="9583948" y="4744528"/>
            <a:ext cx="1587260" cy="1466491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ердце 18"/>
          <p:cNvSpPr/>
          <p:nvPr/>
        </p:nvSpPr>
        <p:spPr>
          <a:xfrm>
            <a:off x="1996232" y="1939828"/>
            <a:ext cx="1391435" cy="1131436"/>
          </a:xfrm>
          <a:prstGeom prst="hear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/>
              <a:t>повага</a:t>
            </a:r>
            <a:endParaRPr lang="ru-RU" sz="1400" b="1" dirty="0"/>
          </a:p>
        </p:txBody>
      </p:sp>
      <p:sp>
        <p:nvSpPr>
          <p:cNvPr id="20" name="Сердце 19"/>
          <p:cNvSpPr/>
          <p:nvPr/>
        </p:nvSpPr>
        <p:spPr>
          <a:xfrm>
            <a:off x="5444169" y="1712610"/>
            <a:ext cx="1396637" cy="1164154"/>
          </a:xfrm>
          <a:prstGeom prst="hear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/>
              <a:t>підтримка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40933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Заняття &quot;Історія кленового листочк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976" y="1587586"/>
            <a:ext cx="4178629" cy="416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Заняття &quot;Історія кленового листочк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423" y="204158"/>
            <a:ext cx="4141247" cy="397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Заняття &quot;Історія кленового листочк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57" y="2846716"/>
            <a:ext cx="4244198" cy="388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288" y="474454"/>
            <a:ext cx="4097546" cy="174253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738558" y="1587586"/>
            <a:ext cx="2398143" cy="1764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 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Той, </a:t>
            </a:r>
            <a:r>
              <a:rPr lang="ru-RU" dirty="0" err="1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хто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хоче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обвинувачувати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не повинен </a:t>
            </a:r>
            <a:r>
              <a:rPr lang="ru-RU" dirty="0" err="1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поспішати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. </a:t>
            </a:r>
            <a:endParaRPr lang="ru-RU" dirty="0" smtClean="0">
              <a:solidFill>
                <a:srgbClr val="002060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750"/>
              </a:spcAft>
            </a:pPr>
            <a:r>
              <a:rPr lang="ru-RU" sz="1600" b="1" i="1" dirty="0" err="1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Мольєр</a:t>
            </a:r>
            <a:r>
              <a:rPr lang="ru-RU" sz="16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  <a:r>
              <a:rPr lang="ru-RU" sz="1600" b="1" i="1" dirty="0" err="1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французький</a:t>
            </a:r>
            <a:r>
              <a:rPr lang="ru-RU" sz="16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драматург</a:t>
            </a:r>
            <a:endParaRPr lang="ru-RU" sz="16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336430" y="474454"/>
            <a:ext cx="3902587" cy="1561380"/>
          </a:xfrm>
          <a:prstGeom prst="wedgeRoundRectCallou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Monotype Corsiva" panose="03010101010201010101" pitchFamily="66" charset="0"/>
                <a:ea typeface="Microsoft JhengHei" panose="020B0604030504040204" pitchFamily="34" charset="-120"/>
              </a:rPr>
              <a:t> </a:t>
            </a:r>
            <a:r>
              <a:rPr lang="uk-UA" sz="3200" b="1" dirty="0">
                <a:latin typeface="Monotype Corsiva" panose="03010101010201010101" pitchFamily="66" charset="0"/>
                <a:ea typeface="Microsoft JhengHei" panose="020B0604030504040204" pitchFamily="34" charset="-120"/>
              </a:rPr>
              <a:t>Вислови про толерантність</a:t>
            </a:r>
            <a:endParaRPr lang="ru-RU" sz="3200" b="1" dirty="0">
              <a:latin typeface="Monotype Corsiva" panose="03010101010201010101" pitchFamily="66" charset="0"/>
              <a:ea typeface="Microsoft JhengHei" panose="020B0604030504040204" pitchFamily="34" charset="-12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87733" y="2967335"/>
            <a:ext cx="3022690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Наші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вороги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дають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нам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прекрасну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нагоду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практикувати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терпіння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стійкість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співчуття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. </a:t>
            </a:r>
            <a:endParaRPr lang="ru-RU" dirty="0" smtClean="0">
              <a:solidFill>
                <a:schemeClr val="bg1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750"/>
              </a:spcAft>
            </a:pPr>
            <a:r>
              <a:rPr lang="ru-RU" b="1" i="1" dirty="0" smtClean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Далай-лама </a:t>
            </a:r>
            <a:r>
              <a:rPr lang="ru-RU" b="1" i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XIV.</a:t>
            </a:r>
            <a:endParaRPr lang="ru-RU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94911" y="3950898"/>
            <a:ext cx="29162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Ображаючи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іншого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ти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не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турбуєшся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про самого себе. </a:t>
            </a:r>
            <a:r>
              <a:rPr lang="ru-RU" i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Леонардо да </a:t>
            </a:r>
            <a:r>
              <a:rPr lang="ru-RU" i="1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Вінчі</a:t>
            </a:r>
            <a:r>
              <a:rPr lang="ru-RU" i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італійський</a:t>
            </a:r>
            <a:r>
              <a:rPr lang="ru-RU" b="1" i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художник </a:t>
            </a:r>
            <a:r>
              <a:rPr lang="ru-RU" b="1" i="1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епохи</a:t>
            </a:r>
            <a:r>
              <a:rPr lang="ru-RU" b="1" i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Відродження</a:t>
            </a:r>
            <a:endParaRPr lang="ru-RU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3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Заняття &quot;Історія кленового листочк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41" y="143771"/>
            <a:ext cx="4244198" cy="388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Заняття &quot;Історія кленового листочк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740" y="204157"/>
            <a:ext cx="4244198" cy="388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Заняття &quot;Історія кленового листочк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593" y="2855342"/>
            <a:ext cx="4244198" cy="3882157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41011" y="3864633"/>
            <a:ext cx="2527540" cy="21339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Людина, яка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робить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інших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щасливими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не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може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бути сама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нещасною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. </a:t>
            </a:r>
            <a:endParaRPr lang="ru-RU" dirty="0" smtClean="0">
              <a:solidFill>
                <a:schemeClr val="bg1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750"/>
              </a:spcAft>
            </a:pPr>
            <a:r>
              <a:rPr lang="ru-RU" b="1" i="1" dirty="0" err="1" smtClean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Гельвецій</a:t>
            </a:r>
            <a:r>
              <a:rPr lang="ru-RU" b="1" i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французький</a:t>
            </a:r>
            <a:r>
              <a:rPr lang="ru-RU" b="1" i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філософ</a:t>
            </a:r>
            <a:endParaRPr lang="ru-RU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0883" y="1216325"/>
            <a:ext cx="2777135" cy="2133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Дійсна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ознака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за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якою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можна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впізнати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справжнього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мудреця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– 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терпимість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. </a:t>
            </a:r>
            <a:endParaRPr lang="ru-RU" dirty="0" smtClean="0">
              <a:solidFill>
                <a:schemeClr val="bg1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750"/>
              </a:spcAft>
            </a:pPr>
            <a:r>
              <a:rPr lang="ru-RU" b="1" i="1" dirty="0" err="1" smtClean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Генрік</a:t>
            </a:r>
            <a:r>
              <a:rPr lang="ru-RU" b="1" i="1" dirty="0" smtClean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Ібсен</a:t>
            </a:r>
            <a:r>
              <a:rPr lang="ru-RU" b="1" i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норвезький</a:t>
            </a:r>
            <a:r>
              <a:rPr lang="ru-RU" b="1" i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драматург</a:t>
            </a:r>
            <a:r>
              <a:rPr lang="ru-RU" i="1" dirty="0">
                <a:solidFill>
                  <a:srgbClr val="51515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)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600536" y="1069675"/>
            <a:ext cx="2691441" cy="2236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endParaRPr lang="ru-RU" dirty="0" smtClean="0">
              <a:solidFill>
                <a:schemeClr val="bg1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750"/>
              </a:spcAft>
            </a:pPr>
            <a:r>
              <a:rPr lang="ru-RU" dirty="0" err="1" smtClean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Привчи</a:t>
            </a: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свій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розум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до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сумніву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а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серце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до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терпимості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! </a:t>
            </a:r>
            <a:endParaRPr lang="ru-RU" dirty="0" smtClean="0">
              <a:solidFill>
                <a:schemeClr val="bg1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750"/>
              </a:spcAft>
            </a:pPr>
            <a:r>
              <a:rPr lang="ru-RU" b="1" i="1" dirty="0" smtClean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Георг </a:t>
            </a:r>
            <a:r>
              <a:rPr lang="ru-RU" b="1" i="1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Ліхтенберг</a:t>
            </a:r>
            <a:r>
              <a:rPr lang="ru-RU" b="1" i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німецький</a:t>
            </a:r>
            <a:r>
              <a:rPr lang="ru-RU" b="1" i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учений і </a:t>
            </a:r>
            <a:r>
              <a:rPr lang="ru-RU" b="1" i="1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публіцист</a:t>
            </a:r>
            <a:endParaRPr lang="ru-RU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19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Заняття &quot;Історія кленового листочк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6" y="95216"/>
            <a:ext cx="4178629" cy="416655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Заняття &quot;Історія кленового листочк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265" y="1113134"/>
            <a:ext cx="4178629" cy="416655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Заняття &quot;Історія кленового листочк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412" y="2178495"/>
            <a:ext cx="4178629" cy="41665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71118" y="1431985"/>
            <a:ext cx="3020989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Нехай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справи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твої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будуть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такими,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якими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ти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хотів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би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їх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згадувати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схилі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віку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. </a:t>
            </a:r>
            <a:endParaRPr lang="ru-RU" dirty="0" smtClean="0">
              <a:solidFill>
                <a:schemeClr val="bg1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750"/>
              </a:spcAft>
            </a:pPr>
            <a:r>
              <a:rPr lang="ru-RU" b="1" i="1" dirty="0" smtClean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Марк </a:t>
            </a:r>
            <a:r>
              <a:rPr lang="ru-RU" b="1" i="1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Аврелій</a:t>
            </a:r>
            <a:r>
              <a:rPr lang="ru-RU" b="1" i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римський</a:t>
            </a:r>
            <a:r>
              <a:rPr lang="ru-RU" b="1" i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імператор</a:t>
            </a:r>
            <a:endParaRPr lang="ru-RU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97878" y="1828800"/>
            <a:ext cx="3272857" cy="2133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Ваша думка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мені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глибоко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ворожа, але за ваше право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її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висловити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я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готовий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пожертвувати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своїм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життям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. </a:t>
            </a:r>
            <a:endParaRPr lang="ru-RU" dirty="0" smtClean="0">
              <a:solidFill>
                <a:schemeClr val="bg1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750"/>
              </a:spcAft>
            </a:pPr>
            <a:r>
              <a:rPr lang="ru-RU" b="1" i="1" dirty="0" smtClean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Вольтер</a:t>
            </a:r>
            <a:r>
              <a:rPr lang="ru-RU" b="1" i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французький</a:t>
            </a:r>
            <a:r>
              <a:rPr lang="ru-RU" b="1" i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філософ</a:t>
            </a:r>
            <a:endParaRPr lang="ru-RU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434894" y="3196413"/>
            <a:ext cx="2762193" cy="2133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Любов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виникає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з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любові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: коли хочу,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щоб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мене любили, я сам перший люблю. </a:t>
            </a:r>
            <a:endParaRPr lang="ru-RU" dirty="0" smtClean="0">
              <a:solidFill>
                <a:schemeClr val="bg1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750"/>
              </a:spcAft>
            </a:pPr>
            <a:r>
              <a:rPr lang="ru-RU" b="1" i="1" dirty="0" err="1" smtClean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Григорій</a:t>
            </a:r>
            <a:r>
              <a:rPr lang="ru-RU" b="1" i="1" dirty="0" smtClean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Сковорода, </a:t>
            </a:r>
            <a:r>
              <a:rPr lang="ru-RU" b="1" i="1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український</a:t>
            </a:r>
            <a:r>
              <a:rPr lang="ru-RU" b="1" i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поет і педагог</a:t>
            </a:r>
            <a:endParaRPr lang="ru-RU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42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Ідеї на тему «Цитати» (26) | різдвяні привітання, листівка, листівки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2"/>
          <a:stretch/>
        </p:blipFill>
        <p:spPr bwMode="auto">
          <a:xfrm>
            <a:off x="6276729" y="310552"/>
            <a:ext cx="5227320" cy="37109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t="7023" r="6232"/>
          <a:stretch/>
        </p:blipFill>
        <p:spPr bwMode="auto">
          <a:xfrm>
            <a:off x="439948" y="232913"/>
            <a:ext cx="5499554" cy="65474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 descr="Купить Букет маленькие розы Одесса | UF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127" y="4007838"/>
            <a:ext cx="2772524" cy="2772524"/>
          </a:xfrm>
          <a:prstGeom prst="rec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81784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290</TotalTime>
  <Words>249</Words>
  <Application>Microsoft Office PowerPoint</Application>
  <PresentationFormat>Широкоэкранный</PresentationFormat>
  <Paragraphs>43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Microsoft JhengHei</vt:lpstr>
      <vt:lpstr>Arial</vt:lpstr>
      <vt:lpstr>Bahnschrift Light SemiCondensed</vt:lpstr>
      <vt:lpstr>Century Gothic</vt:lpstr>
      <vt:lpstr>Georgia</vt:lpstr>
      <vt:lpstr>Monotype Corsiva</vt:lpstr>
      <vt:lpstr>Times New Roman</vt:lpstr>
      <vt:lpstr>Wingdings 3</vt:lpstr>
      <vt:lpstr>Сектор</vt:lpstr>
      <vt:lpstr>Юхнівська філія  Виховна година  в 5 класі на тему: «Толерантність  - запорука людяності» Усний журнал.  </vt:lpstr>
      <vt:lpstr>  До всіх сердець, як до дверей, Є ключики малі, їх кожен легко підбере, Якщо йому не лінь. Ти, друже, мусиш знати їх, Запам'ятать неважко Маленькі ключики твої — «Спасибі» і «Будь ласка». </vt:lpstr>
      <vt:lpstr> Толерантність – саме те, чого так не вистачає зараз людям: терпіння, розуміння, спокою, терпимості, адекватного сприйняття. Ми всі такі різні, неповторні, але живемо в одному суспільстві. У кожного з нас – свої плани, бажання, уявлення. У День толерантності у 5 класі із здобувачами освіти було проведено виховну годину у формі усного журналу на тему: «Толерантність  - запорука людяності». Під час заходу учні створили своє дерево толерантності ,  виробили правила про вміння дружити і відчувати поруч себе людину, яка потребує допомоги та поваги серед колективу класу.  Адже, толерантність – це протилежність ворожості, антипатії, ненависті; це терпимість до людей, які чимось відрізняються від нас.  Будьмо доброзичливими!  З Днем толерантності! 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Але з розвитком суспільства до людей прийшло розуміння, що Земля не є надто великою, вона – наш спільний дім, всі люди в якому – сусіди. А для того, щоб людство успішно розвивалося, треба знаходити спільну мову, тобто, бути толерантним із співрозмовником!</vt:lpstr>
      <vt:lpstr>Для того, щоб досягти успіху у власному житті, не витрачати сил на конфлікти, «побутові війни», кожному доцільно сформувати у собі толерантність як рису характеру. Для цього необхідно навчитися:</vt:lpstr>
      <vt:lpstr>Толерантність врятує світ!</vt:lpstr>
      <vt:lpstr>Отже,Толерантність - це</vt:lpstr>
      <vt:lpstr>Дякуємо за увагу!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Усний журнал.   Виховна година  в 5 класі на тему: «Толерантність  - запорука людяності»</dc:title>
  <dc:creator>rozumniki</dc:creator>
  <cp:lastModifiedBy>rozumniki</cp:lastModifiedBy>
  <cp:revision>26</cp:revision>
  <dcterms:created xsi:type="dcterms:W3CDTF">2023-11-17T21:32:49Z</dcterms:created>
  <dcterms:modified xsi:type="dcterms:W3CDTF">2023-11-18T14:33:04Z</dcterms:modified>
</cp:coreProperties>
</file>