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  <a:srgbClr val="CCCCFF"/>
    <a:srgbClr val="CCFFFF"/>
    <a:srgbClr val="FF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78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C2B45C-FB39-4AC1-8EAE-4E5A02476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A59F211-DAB6-4FD1-B8EA-14F618ECA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9A6D06-51F7-4CA6-84BD-39A8AE174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6BA727-47A3-4667-B5C6-94BA2642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A3F95F-92D4-498D-A3D8-8DCF16F7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2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1FB059-6210-4588-9A8B-A4EBBF97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DC9E6AF-B224-4939-BD4D-39A657C45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B4E65D-AFF5-4DB5-9E79-57DF3007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9AC2C3-15DA-473F-9BC0-2C9DF6D6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78195D-3AC8-4EC8-B343-84052236A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3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007995-42AF-4E8C-B9EE-0B4737354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9B6CFA-DDE9-47D9-8D75-8B999A82A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7A0147-418D-40C6-98C9-58BB55CC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D68986-B298-41C4-9E9D-D9259F1D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79D502-0425-4D89-BF71-34D9973E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8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C4B471-E7E1-4C4D-9117-10F2D2EF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8B93CC-3591-4FF4-91A7-481C38D7A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884E42-CD49-4B71-9C59-CD32540C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CA8C80-30CA-4BD9-9F76-37321F13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774B70-D6B3-469B-BB88-FEFC85A6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A864EF-52AA-4270-9F81-6FAC8C7E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92E0115-77C2-46BB-AF11-9C56AB101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FDC3EC-0776-40DA-9387-FBD3072C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D8D563-0194-4C08-9C84-415B13B4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AAF1AF-CB89-4AD1-8A96-C058912F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0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18257C-CEC8-4424-B10A-32788329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0AAF81-92DB-4010-AC84-684D75306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5FE9DDC-B925-4184-B230-3AA95AFDD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4D135CE-2B59-41C1-B059-EFFFE838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CA6932-5FED-411C-A1F9-87DB0709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AA73E02-6414-4DE4-85AD-BADD9A2C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5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DA88BE-5017-4698-8B43-4D387C8B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BAEDFC-7C65-471F-9629-308A6A4E2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4E1EE9-B6A7-4DC0-A0E3-2440C9690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1D1EC3E-2858-4069-B47C-2D3BE3B35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DD52377-FFA6-4011-882C-FD441717B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462C871-2848-4D8F-9DC2-46697604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6EF4163-8049-4D93-A3BF-8C74AFF2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7882D13-B79C-4DD5-A0C8-7CD1AA50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66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803108-72B3-4A76-BE1B-C2E04970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B2689B2-D784-491F-948F-B82F7B37D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C272DDD-F6A6-4052-BE42-2FA21B075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7C10524-AC33-4AF2-8225-E8AF5A5D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64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8EEB6AB-1B7C-487B-AEC6-B4FDCA81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183CAF5-2B16-4C1C-AAFB-C89D8965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6942A88-2D7F-4924-BC75-9450703E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0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05CED1-974C-4EE5-BD68-91F8CF10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72C339-884C-4B36-A7AF-76174D773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C8B55DA-01C2-4F52-906A-78A13ED60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2B21F1-39C2-43E8-9B54-B1BF2837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8CDE616-5934-4C03-8171-DE493115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826EF0-EF53-4578-ADFB-53E7EEC10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9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858495-463F-49B4-8730-FB5BBA29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86D0FEB-5C3C-4192-B5C5-2F6C74291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1819D62-E0BA-4935-9754-F886D47BA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7467114-6B82-44F9-A148-6B696897D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AB37-7DCC-4EE8-8260-76925C66E5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BC8E736-CC41-453C-8B14-2DF27FA00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A1E759-32E8-416B-B407-2722D3B2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81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230630-286A-434F-9294-85DF51A6B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A76940-59BE-4E1D-94E4-C3061841C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40FEAD6-555B-4D27-8D33-30EC8CCBC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3AB37-7DCC-4EE8-8260-76925C66E52C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4DEBC7-7DE6-41D7-8BFB-B2362832B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5EEC61-FD3B-4C1B-864A-C47EB07F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298C-5946-4B37-AA21-CC50A1312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3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lms.e-school.net.u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vso_rozklad_bot" TargetMode="External"/><Relationship Id="rId2" Type="http://schemas.openxmlformats.org/officeDocument/2006/relationships/hyperlink" Target="https://osvita.ua/school/86420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355D49-84FD-4F2D-9BD4-E999F579EADB}"/>
              </a:ext>
            </a:extLst>
          </p:cNvPr>
          <p:cNvSpPr txBox="1"/>
          <p:nvPr/>
        </p:nvSpPr>
        <p:spPr>
          <a:xfrm>
            <a:off x="747250" y="860743"/>
            <a:ext cx="10874477" cy="1569660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48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Інклюзія</a:t>
            </a:r>
            <a:r>
              <a:rPr lang="ru-RU" sz="4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4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48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4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як </a:t>
            </a:r>
            <a:r>
              <a:rPr lang="ru-RU" sz="48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підтримати</a:t>
            </a:r>
            <a:r>
              <a:rPr lang="ru-RU" sz="4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4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8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4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потребами?</a:t>
            </a:r>
          </a:p>
        </p:txBody>
      </p:sp>
      <p:pic>
        <p:nvPicPr>
          <p:cNvPr id="1026" name="Picture 2" descr="Інклюзивне навчання дітей з ООП: організація освітнього процесу та його  компоненти">
            <a:extLst>
              <a:ext uri="{FF2B5EF4-FFF2-40B4-BE49-F238E27FC236}">
                <a16:creationId xmlns:a16="http://schemas.microsoft.com/office/drawing/2014/main" xmlns="" id="{3B92464B-23B8-46AD-A5A4-4983095E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17" y="2667000"/>
            <a:ext cx="8379542" cy="4038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5280" y="2956560"/>
            <a:ext cx="345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Миронівський інклюзивно-ресурсний центр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94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6A78B47-004C-4547-8A3E-4CE87E32D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93" y="138427"/>
            <a:ext cx="9294556" cy="6581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811939-5699-408A-AD7A-793AA3CA9871}"/>
              </a:ext>
            </a:extLst>
          </p:cNvPr>
          <p:cNvSpPr txBox="1"/>
          <p:nvPr/>
        </p:nvSpPr>
        <p:spPr>
          <a:xfrm>
            <a:off x="516194" y="354179"/>
            <a:ext cx="11159612" cy="2739211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76213" algn="l"/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почасти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проговорювати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екрані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платформа </a:t>
            </a:r>
            <a:r>
              <a:rPr lang="ru-RU" sz="2800" b="0" i="0" u="none" strike="noStrike" baseline="0" dirty="0">
                <a:solidFill>
                  <a:srgbClr val="8C828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</a:t>
            </a:r>
            <a:r>
              <a:rPr lang="ru-RU" sz="2800" b="0" i="0" u="none" strike="noStrike" baseline="0" dirty="0" err="1">
                <a:solidFill>
                  <a:srgbClr val="8C828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Всеукраїнська</a:t>
            </a:r>
            <a:r>
              <a:rPr lang="ru-RU" sz="2800" b="0" i="0" u="none" strike="noStrike" baseline="0" dirty="0">
                <a:solidFill>
                  <a:srgbClr val="8C828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школа онлайн»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для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змішаного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та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дистанційного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навчання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учнів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5-11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класів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 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641E7C8-C150-4081-A8C4-8F9001365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71" r="9194" b="5165"/>
          <a:stretch/>
        </p:blipFill>
        <p:spPr>
          <a:xfrm>
            <a:off x="516193" y="3168033"/>
            <a:ext cx="5579807" cy="3571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13487EB-DC16-481B-936A-9DA596CC78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69" t="11183" r="8790" b="5165"/>
          <a:stretch/>
        </p:blipFill>
        <p:spPr>
          <a:xfrm>
            <a:off x="6253316" y="3193340"/>
            <a:ext cx="5422489" cy="3521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71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862B10-FA02-405F-AD8C-3A42D12A8996}"/>
              </a:ext>
            </a:extLst>
          </p:cNvPr>
          <p:cNvSpPr txBox="1"/>
          <p:nvPr/>
        </p:nvSpPr>
        <p:spPr>
          <a:xfrm>
            <a:off x="447368" y="1116748"/>
            <a:ext cx="11297264" cy="4401205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l"/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травні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року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презентували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«</a:t>
            </a:r>
            <a:r>
              <a:rPr lang="ru-RU" sz="2800" b="0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Путівник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по </a:t>
            </a:r>
            <a:r>
              <a:rPr lang="ru-RU" sz="2800" b="0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Всеукраїнській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800" b="0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школі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онлайн». </a:t>
            </a:r>
            <a:r>
              <a:rPr lang="ru-RU" sz="2800" b="0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Він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800" b="0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допоможе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школярам, педагогам та батькам </a:t>
            </a:r>
            <a:r>
              <a:rPr lang="ru-RU" sz="2800" b="0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опанувати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ресурс та </a:t>
            </a:r>
            <a:r>
              <a:rPr lang="ru-RU" sz="2800" b="0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використовувати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800" b="0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всі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800" b="0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його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800" b="0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можливості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 У </a:t>
            </a:r>
            <a:r>
              <a:rPr lang="ru-RU" sz="2800" b="0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пригоді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800" b="0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може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стати </a:t>
            </a:r>
            <a:r>
              <a:rPr lang="ru-RU" sz="2800" b="0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також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800" b="0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створений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волонтерами сайту </a:t>
            </a:r>
            <a:r>
              <a:rPr lang="ru-RU" sz="2800" b="0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Освіта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lang="en-US" sz="2800" b="0" i="0" u="none" strike="noStrike" baseline="0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ua</a:t>
            </a:r>
            <a:r>
              <a:rPr lang="en-US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</a:t>
            </a:r>
            <a:r>
              <a:rPr lang="en-US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Telegram-</a:t>
            </a:r>
            <a:r>
              <a:rPr lang="ru-RU" sz="2800" b="0" i="0" u="none" strike="noStrike" baseline="0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бот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</a:p>
          <a:p>
            <a:pPr algn="l"/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кожного уроку на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платформі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транскрипт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усного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синхронним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підсвіченням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репліки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Ним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скористатися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учениці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слуху. А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зможуть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слухати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аудіодискрипції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детальні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описи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u="none" strike="noStrike" baseline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sz="2800" b="0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5288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AF66ED0-0FA2-4B52-BC6B-E9E1F07CB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" t="10466" r="807" b="5806"/>
          <a:stretch/>
        </p:blipFill>
        <p:spPr>
          <a:xfrm>
            <a:off x="88490" y="557980"/>
            <a:ext cx="12015019" cy="574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1027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790B094-6AB4-4852-9621-7E796189B0C8}"/>
              </a:ext>
            </a:extLst>
          </p:cNvPr>
          <p:cNvSpPr txBox="1"/>
          <p:nvPr/>
        </p:nvSpPr>
        <p:spPr>
          <a:xfrm>
            <a:off x="452283" y="459176"/>
            <a:ext cx="11493910" cy="2677656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l"/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платформою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педагогам. Вони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адаптувати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легкого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коментування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переклад на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жестову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Платформа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вчителеві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відстежувати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ділити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підгрупи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Посібник «Індивідуальне оцінювання навчальних досягнень учнів з особливими  освітніми потребами в інклюзивному класі» – Центр Знаний">
            <a:extLst>
              <a:ext uri="{FF2B5EF4-FFF2-40B4-BE49-F238E27FC236}">
                <a16:creationId xmlns:a16="http://schemas.microsoft.com/office/drawing/2014/main" xmlns="" id="{AF2B4734-8E29-4FE0-BA51-E5FE2C5B6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88" y="2893756"/>
            <a:ext cx="6776612" cy="381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51D81A-F0A2-4DA8-8E3E-53AE9C2CA59F}"/>
              </a:ext>
            </a:extLst>
          </p:cNvPr>
          <p:cNvSpPr txBox="1"/>
          <p:nvPr/>
        </p:nvSpPr>
        <p:spPr>
          <a:xfrm>
            <a:off x="1022554" y="2361889"/>
            <a:ext cx="10677833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0" b="1" dirty="0" err="1">
                <a:solidFill>
                  <a:srgbClr val="C00000"/>
                </a:solidFill>
                <a:latin typeface="Bad Script" panose="02000000000000000000" pitchFamily="2" charset="0"/>
              </a:rPr>
              <a:t>Дякую</a:t>
            </a:r>
            <a:r>
              <a:rPr lang="ru-RU" sz="11500" b="1" dirty="0">
                <a:solidFill>
                  <a:srgbClr val="C00000"/>
                </a:solidFill>
                <a:latin typeface="Bad Script" panose="02000000000000000000" pitchFamily="2" charset="0"/>
              </a:rPr>
              <a:t> за </a:t>
            </a:r>
            <a:r>
              <a:rPr lang="ru-RU" sz="11500" b="1" dirty="0" err="1">
                <a:solidFill>
                  <a:srgbClr val="C00000"/>
                </a:solidFill>
                <a:latin typeface="Bad Script" panose="02000000000000000000" pitchFamily="2" charset="0"/>
              </a:rPr>
              <a:t>увагу</a:t>
            </a:r>
            <a:r>
              <a:rPr lang="ru-RU" sz="11500" b="1" dirty="0">
                <a:solidFill>
                  <a:srgbClr val="C00000"/>
                </a:solidFill>
                <a:latin typeface="Bad Script" panose="02000000000000000000" pitchFamily="2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410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B8A223-469F-4EF4-A7F7-0E5087A9F11F}"/>
              </a:ext>
            </a:extLst>
          </p:cNvPr>
          <p:cNvSpPr txBox="1"/>
          <p:nvPr/>
        </p:nvSpPr>
        <p:spPr>
          <a:xfrm>
            <a:off x="299884" y="226251"/>
            <a:ext cx="11592232" cy="4832092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indent="452438" algn="l"/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повітряної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тривоги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вибухів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незнайомий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викликають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страх і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тривогу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8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потребами. </a:t>
            </a:r>
          </a:p>
          <a:p>
            <a:pPr indent="452438" algn="l"/>
            <a:r>
              <a:rPr lang="ru-RU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 </a:t>
            </a:r>
            <a:r>
              <a:rPr lang="ru-RU" sz="2800" b="1" i="1" u="none" strike="noStrike" baseline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b="1" i="1" u="none" strike="noStrike" baseline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</a:t>
            </a:r>
            <a:r>
              <a:rPr lang="ru-RU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none" strike="noStrike" baseline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таких </a:t>
            </a:r>
            <a:r>
              <a:rPr lang="ru-RU" sz="2800" b="1" i="1" u="none" strike="noStrike" baseline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i="1" u="none" strike="noStrike" baseline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воєнний</a:t>
            </a:r>
            <a:r>
              <a:rPr lang="ru-RU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час, </a:t>
            </a:r>
            <a:r>
              <a:rPr lang="ru-RU" sz="2800" b="1" i="1" u="none" strike="noStrike" baseline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none" strike="noStrike" baseline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none" strike="noStrike" baseline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відновити</a:t>
            </a:r>
            <a:r>
              <a:rPr lang="ru-RU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none" strike="noStrike" baseline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звичні</a:t>
            </a:r>
            <a:r>
              <a:rPr lang="ru-RU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none" strike="noStrike" baseline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рутини</a:t>
            </a:r>
            <a:r>
              <a:rPr lang="ru-RU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на </a:t>
            </a:r>
            <a:r>
              <a:rPr lang="ru-RU" sz="2800" b="1" i="1" u="none" strike="noStrike" baseline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none" strike="noStrike" baseline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</a:t>
            </a:r>
            <a:r>
              <a:rPr lang="ru-RU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none" strike="noStrike" baseline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педагогам?</a:t>
            </a:r>
            <a:endParaRPr lang="ru-RU" sz="2800" b="1" i="0" u="none" strike="noStrike" baseline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2438" algn="l"/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втрачають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базове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чергою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їхній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емоційний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стан,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навчатися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взаємодіяти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</a:p>
          <a:p>
            <a:pPr indent="452438" algn="l"/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Натомість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керовані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щоденні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рутини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однакові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ритуали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зрозумілий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школярам, у тому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потребами,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2050" name="Picture 2" descr="Програма “Дитина не сама”: понад 1 000 українців пройшли навчання та готові  прийняти у свою сім'ю дитину під час війни - Київська обласна військова  адміністрація">
            <a:extLst>
              <a:ext uri="{FF2B5EF4-FFF2-40B4-BE49-F238E27FC236}">
                <a16:creationId xmlns:a16="http://schemas.microsoft.com/office/drawing/2014/main" xmlns="" id="{3595C2A1-0D6C-437B-A76D-B021A4685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535" y="4578609"/>
            <a:ext cx="3299043" cy="22007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93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E40344-7CA4-4AFC-8CFA-91E1F98BFA89}"/>
              </a:ext>
            </a:extLst>
          </p:cNvPr>
          <p:cNvSpPr txBox="1"/>
          <p:nvPr/>
        </p:nvSpPr>
        <p:spPr>
          <a:xfrm>
            <a:off x="589935" y="1570415"/>
            <a:ext cx="11012129" cy="2739211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32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32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2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3200" b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</a:t>
            </a:r>
            <a:endParaRPr lang="ru-RU" sz="3200" b="1" i="0" u="none" strike="noStrike" baseline="0" dirty="0">
              <a:solidFill>
                <a:srgbClr val="F06E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 algn="l"/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таких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зазначає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кандидатка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психотерапевтка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Максимчук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4013" algn="l"/>
            <a:r>
              <a:rPr lang="ru-RU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</a:t>
            </a:r>
            <a:r>
              <a:rPr lang="ru-RU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допоможуть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 тому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AD8F7D7-0532-456E-AC94-E5A0BE2C7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51" y="58366"/>
            <a:ext cx="9520698" cy="6741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72BB4A-229A-44A2-9308-86EEB30D6C7B}"/>
              </a:ext>
            </a:extLst>
          </p:cNvPr>
          <p:cNvSpPr txBox="1"/>
          <p:nvPr/>
        </p:nvSpPr>
        <p:spPr>
          <a:xfrm>
            <a:off x="207724" y="181957"/>
            <a:ext cx="6271734" cy="6494085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l"/>
            <a:r>
              <a:rPr lang="ru-RU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Старі</a:t>
            </a:r>
            <a:r>
              <a:rPr lang="ru-RU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ритуали</a:t>
            </a:r>
            <a:endParaRPr lang="ru-RU" sz="32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відновіть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звичні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вітання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учителем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уранці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руханка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уроками,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довоєнного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розкладу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будь-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добре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знайоме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учневі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учениці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ритуал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додає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опору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особливими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освітніми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Як організувати інклюзивне навчання на час війни? - LexInform: Правові та  юридичні новини, юридична практика, коментарі">
            <a:extLst>
              <a:ext uri="{FF2B5EF4-FFF2-40B4-BE49-F238E27FC236}">
                <a16:creationId xmlns:a16="http://schemas.microsoft.com/office/drawing/2014/main" xmlns="" id="{2063D0C0-1829-4723-B915-F7789F5F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48" y="1583723"/>
            <a:ext cx="5378228" cy="3479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57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2850A0-13D9-4FEF-812C-458E33A78702}"/>
              </a:ext>
            </a:extLst>
          </p:cNvPr>
          <p:cNvSpPr txBox="1"/>
          <p:nvPr/>
        </p:nvSpPr>
        <p:spPr>
          <a:xfrm>
            <a:off x="5456903" y="469515"/>
            <a:ext cx="6435212" cy="612475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ru-RU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ритуали</a:t>
            </a:r>
            <a:endParaRPr lang="ru-RU" sz="28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ритуалом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дня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прощання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занять. </a:t>
            </a:r>
          </a:p>
          <a:p>
            <a:pPr algn="l"/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запропонуйте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зарядку», коли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зараз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запах, смак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дотик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заземлює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знижує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тривожність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Або ж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запропонуйте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черзі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одному предмету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них,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одному звуку,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зараз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чують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77BF8BC-4CAF-4910-860A-D926F6CBAA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45"/>
          <a:stretch/>
        </p:blipFill>
        <p:spPr>
          <a:xfrm>
            <a:off x="589936" y="469514"/>
            <a:ext cx="4080387" cy="2831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AA4CC42-1628-4F6A-ADFB-925250DE5A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8"/>
          <a:stretch/>
        </p:blipFill>
        <p:spPr>
          <a:xfrm>
            <a:off x="481780" y="3531892"/>
            <a:ext cx="4296697" cy="2974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9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63CA8A-A734-40CC-AD0F-03329B34E2FC}"/>
              </a:ext>
            </a:extLst>
          </p:cNvPr>
          <p:cNvSpPr txBox="1"/>
          <p:nvPr/>
        </p:nvSpPr>
        <p:spPr>
          <a:xfrm>
            <a:off x="427703" y="531899"/>
            <a:ext cx="11336594" cy="5262979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l"/>
            <a:r>
              <a:rPr lang="ru-RU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Зарядка </a:t>
            </a:r>
            <a:endParaRPr lang="ru-RU" sz="28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нового уроку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приділіть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підійдуть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>
              <a:buFont typeface="Symbol" panose="05050102010706020507" pitchFamily="18" charset="2"/>
              <a:buChar char="·"/>
            </a:pP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вдихів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видихів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 квадрату»: «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малюючи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поглядом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квадрат, на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гранях робимо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паузи;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пауза –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пауза);</a:t>
            </a:r>
          </a:p>
          <a:p>
            <a:pPr algn="l">
              <a:buFont typeface="Symbol" panose="05050102010706020507" pitchFamily="18" charset="2"/>
              <a:buChar char="·"/>
            </a:pP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розтягування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легка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тягнемося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стоячи, як дерево, і 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видихом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нахиляємося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вниз; стоячи,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плескаємо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праву руку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лівою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тупочемо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ногами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</a:p>
          <a:p>
            <a:pPr algn="l"/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повертають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відволікають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думок,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неспокою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роздратування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500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EB880D-B031-44E3-8E43-13604209823E}"/>
              </a:ext>
            </a:extLst>
          </p:cNvPr>
          <p:cNvSpPr txBox="1"/>
          <p:nvPr/>
        </p:nvSpPr>
        <p:spPr>
          <a:xfrm>
            <a:off x="349044" y="838394"/>
            <a:ext cx="5884607" cy="4832092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l"/>
            <a:r>
              <a:rPr lang="ru-RU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i="0" u="none" strike="noStrike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endParaRPr lang="ru-RU" sz="28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Дозвольте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розповісти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страхи,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занепокоєння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змушуйте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зараз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відчуваємо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розпачу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безсилля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люті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печалі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висловлювати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дратуватися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</a:p>
          <a:p>
            <a:pPr algn="l"/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Запитайте на початку дня: «Як минув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вечір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спали?». </a:t>
            </a:r>
          </a:p>
        </p:txBody>
      </p:sp>
      <p:pic>
        <p:nvPicPr>
          <p:cNvPr id="4098" name="Picture 2" descr="Почему смайлики в рабочих письмах — это признак некомпетентности">
            <a:extLst>
              <a:ext uri="{FF2B5EF4-FFF2-40B4-BE49-F238E27FC236}">
                <a16:creationId xmlns:a16="http://schemas.microsoft.com/office/drawing/2014/main" xmlns="" id="{5BF3C5A8-AB3F-4FF1-94E0-750B8BDE9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14" y="1277117"/>
            <a:ext cx="5540143" cy="396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3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B79D58-96B9-4D0E-A8EF-BCBCEC4FD729}"/>
              </a:ext>
            </a:extLst>
          </p:cNvPr>
          <p:cNvSpPr txBox="1"/>
          <p:nvPr/>
        </p:nvSpPr>
        <p:spPr>
          <a:xfrm>
            <a:off x="609599" y="645141"/>
            <a:ext cx="11100619" cy="2677656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l"/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endParaRPr lang="ru-RU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короткими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про те,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змінилося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поводитися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лунає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сирена, й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пояснить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запропонує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послідовний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зрозумілий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122" name="Picture 2" descr="Як навчати дітей з ООП внаслідок війни">
            <a:extLst>
              <a:ext uri="{FF2B5EF4-FFF2-40B4-BE49-F238E27FC236}">
                <a16:creationId xmlns:a16="http://schemas.microsoft.com/office/drawing/2014/main" xmlns="" id="{ACC90FDA-758A-48A9-B20B-FD2DCFFA29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10404"/>
          <a:stretch/>
        </p:blipFill>
        <p:spPr bwMode="auto">
          <a:xfrm>
            <a:off x="2723536" y="3429000"/>
            <a:ext cx="6971070" cy="325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8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375</Words>
  <Application>Microsoft Office PowerPoint</Application>
  <PresentationFormat>Произвольный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Полина</dc:creator>
  <cp:lastModifiedBy>admin</cp:lastModifiedBy>
  <cp:revision>6</cp:revision>
  <dcterms:created xsi:type="dcterms:W3CDTF">2022-12-26T17:31:35Z</dcterms:created>
  <dcterms:modified xsi:type="dcterms:W3CDTF">2023-10-12T09:26:18Z</dcterms:modified>
</cp:coreProperties>
</file>